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2" r:id="rId3"/>
    <p:sldId id="263" r:id="rId4"/>
    <p:sldId id="264" r:id="rId5"/>
    <p:sldId id="266" r:id="rId6"/>
    <p:sldId id="267" r:id="rId7"/>
    <p:sldId id="268" r:id="rId8"/>
    <p:sldId id="269" r:id="rId9"/>
    <p:sldId id="258" r:id="rId10"/>
    <p:sldId id="270" r:id="rId11"/>
    <p:sldId id="260" r:id="rId12"/>
    <p:sldId id="259" r:id="rId13"/>
    <p:sldId id="261" r:id="rId14"/>
    <p:sldId id="257"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94"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D1B9D-4DBD-49AD-8ADF-455806A59721}" type="doc">
      <dgm:prSet loTypeId="urn:microsoft.com/office/officeart/2005/8/layout/equation1" loCatId="process" qsTypeId="urn:microsoft.com/office/officeart/2005/8/quickstyle/simple1" qsCatId="simple" csTypeId="urn:microsoft.com/office/officeart/2005/8/colors/accent1_2" csCatId="accent1" phldr="1"/>
      <dgm:spPr/>
    </dgm:pt>
    <dgm:pt modelId="{D392294A-C625-41FF-8D55-123661706E01}">
      <dgm:prSet phldrT="[Text]"/>
      <dgm:spPr/>
      <dgm:t>
        <a:bodyPr/>
        <a:lstStyle/>
        <a:p>
          <a:r>
            <a:rPr lang="en-US" dirty="0" smtClean="0">
              <a:solidFill>
                <a:schemeClr val="tx1"/>
              </a:solidFill>
            </a:rPr>
            <a:t>Horace Mann</a:t>
          </a:r>
        </a:p>
        <a:p>
          <a:r>
            <a:rPr lang="en-US" dirty="0" smtClean="0">
              <a:solidFill>
                <a:schemeClr val="tx1"/>
              </a:solidFill>
            </a:rPr>
            <a:t>100% African American</a:t>
          </a:r>
          <a:endParaRPr lang="en-US" dirty="0">
            <a:solidFill>
              <a:schemeClr val="tx1"/>
            </a:solidFill>
          </a:endParaRPr>
        </a:p>
      </dgm:t>
    </dgm:pt>
    <dgm:pt modelId="{BF09D6E5-7FE0-4AE1-91C8-899E97977F8A}" type="parTrans" cxnId="{98E16E7F-806F-4572-8673-2EFB72FBE2F3}">
      <dgm:prSet/>
      <dgm:spPr/>
      <dgm:t>
        <a:bodyPr/>
        <a:lstStyle/>
        <a:p>
          <a:endParaRPr lang="en-US"/>
        </a:p>
      </dgm:t>
    </dgm:pt>
    <dgm:pt modelId="{15E0E1EA-714D-4025-BD57-B265843314FB}" type="sibTrans" cxnId="{98E16E7F-806F-4572-8673-2EFB72FBE2F3}">
      <dgm:prSet/>
      <dgm:spPr/>
      <dgm:t>
        <a:bodyPr/>
        <a:lstStyle/>
        <a:p>
          <a:endParaRPr lang="en-US"/>
        </a:p>
      </dgm:t>
    </dgm:pt>
    <dgm:pt modelId="{F338F9D8-5113-4B87-A46E-8407F064D19D}">
      <dgm:prSet phldrT="[Text]"/>
      <dgm:spPr/>
      <dgm:t>
        <a:bodyPr/>
        <a:lstStyle/>
        <a:p>
          <a:r>
            <a:rPr lang="en-US" dirty="0" smtClean="0"/>
            <a:t>Hall</a:t>
          </a:r>
        </a:p>
        <a:p>
          <a:r>
            <a:rPr lang="en-US" dirty="0" smtClean="0"/>
            <a:t>100% White </a:t>
          </a:r>
        </a:p>
        <a:p>
          <a:r>
            <a:rPr lang="en-US" dirty="0" smtClean="0"/>
            <a:t>[NEW!}</a:t>
          </a:r>
          <a:endParaRPr lang="en-US" dirty="0"/>
        </a:p>
      </dgm:t>
    </dgm:pt>
    <dgm:pt modelId="{AC3502D3-BD41-4B0F-BB5F-4287DD84917E}" type="parTrans" cxnId="{26E859EE-6E5E-407A-B6E5-8FCC215C75D2}">
      <dgm:prSet/>
      <dgm:spPr/>
      <dgm:t>
        <a:bodyPr/>
        <a:lstStyle/>
        <a:p>
          <a:endParaRPr lang="en-US"/>
        </a:p>
      </dgm:t>
    </dgm:pt>
    <dgm:pt modelId="{B153A76C-35AA-4475-A839-7E01BA717C04}" type="sibTrans" cxnId="{26E859EE-6E5E-407A-B6E5-8FCC215C75D2}">
      <dgm:prSet/>
      <dgm:spPr/>
      <dgm:t>
        <a:bodyPr/>
        <a:lstStyle/>
        <a:p>
          <a:endParaRPr lang="en-US"/>
        </a:p>
      </dgm:t>
    </dgm:pt>
    <dgm:pt modelId="{4CF86473-9AD6-4781-B8D8-208F38FAF122}">
      <dgm:prSet phldrT="[Text]"/>
      <dgm:spPr/>
      <dgm:t>
        <a:bodyPr/>
        <a:lstStyle/>
        <a:p>
          <a:r>
            <a:rPr lang="en-US" dirty="0" smtClean="0"/>
            <a:t>Integrate the old white school</a:t>
          </a:r>
        </a:p>
        <a:p>
          <a:r>
            <a:rPr lang="en-US" dirty="0" smtClean="0">
              <a:solidFill>
                <a:schemeClr val="tx1"/>
              </a:solidFill>
            </a:rPr>
            <a:t>CENTRAL HIGH SCHOOL</a:t>
          </a:r>
          <a:endParaRPr lang="en-US" dirty="0">
            <a:solidFill>
              <a:schemeClr val="tx1"/>
            </a:solidFill>
          </a:endParaRPr>
        </a:p>
      </dgm:t>
    </dgm:pt>
    <dgm:pt modelId="{4B4257EF-E168-4474-9137-3A75D0266054}" type="parTrans" cxnId="{7ECE8593-24EA-4ADE-9E1F-DC6D66A89270}">
      <dgm:prSet/>
      <dgm:spPr/>
      <dgm:t>
        <a:bodyPr/>
        <a:lstStyle/>
        <a:p>
          <a:endParaRPr lang="en-US"/>
        </a:p>
      </dgm:t>
    </dgm:pt>
    <dgm:pt modelId="{F7769940-5D94-4677-81FC-F26E3ACFE4E7}" type="sibTrans" cxnId="{7ECE8593-24EA-4ADE-9E1F-DC6D66A89270}">
      <dgm:prSet/>
      <dgm:spPr/>
      <dgm:t>
        <a:bodyPr/>
        <a:lstStyle/>
        <a:p>
          <a:endParaRPr lang="en-US"/>
        </a:p>
      </dgm:t>
    </dgm:pt>
    <dgm:pt modelId="{448AFC01-1C50-4CDE-AF8C-B1C32664E1A8}" type="pres">
      <dgm:prSet presAssocID="{939D1B9D-4DBD-49AD-8ADF-455806A59721}" presName="linearFlow" presStyleCnt="0">
        <dgm:presLayoutVars>
          <dgm:dir/>
          <dgm:resizeHandles val="exact"/>
        </dgm:presLayoutVars>
      </dgm:prSet>
      <dgm:spPr/>
    </dgm:pt>
    <dgm:pt modelId="{088B5B43-8E17-4284-B796-BC1A4D958155}" type="pres">
      <dgm:prSet presAssocID="{D392294A-C625-41FF-8D55-123661706E01}" presName="node" presStyleLbl="node1" presStyleIdx="0" presStyleCnt="3" custScaleX="274017" custScaleY="230201">
        <dgm:presLayoutVars>
          <dgm:bulletEnabled val="1"/>
        </dgm:presLayoutVars>
      </dgm:prSet>
      <dgm:spPr/>
      <dgm:t>
        <a:bodyPr/>
        <a:lstStyle/>
        <a:p>
          <a:endParaRPr lang="en-US"/>
        </a:p>
      </dgm:t>
    </dgm:pt>
    <dgm:pt modelId="{D5966063-1C06-436F-AE15-A7B5726CADC9}" type="pres">
      <dgm:prSet presAssocID="{15E0E1EA-714D-4025-BD57-B265843314FB}" presName="spacerL" presStyleCnt="0"/>
      <dgm:spPr/>
    </dgm:pt>
    <dgm:pt modelId="{26BB4EFF-BDF3-44E3-A58B-36B3092A06B8}" type="pres">
      <dgm:prSet presAssocID="{15E0E1EA-714D-4025-BD57-B265843314FB}" presName="sibTrans" presStyleLbl="sibTrans2D1" presStyleIdx="0" presStyleCnt="2"/>
      <dgm:spPr/>
      <dgm:t>
        <a:bodyPr/>
        <a:lstStyle/>
        <a:p>
          <a:endParaRPr lang="en-US"/>
        </a:p>
      </dgm:t>
    </dgm:pt>
    <dgm:pt modelId="{96E5265F-4073-4003-BD4F-5E6D2627539B}" type="pres">
      <dgm:prSet presAssocID="{15E0E1EA-714D-4025-BD57-B265843314FB}" presName="spacerR" presStyleCnt="0"/>
      <dgm:spPr/>
    </dgm:pt>
    <dgm:pt modelId="{B91B3A96-C5A0-4512-A801-977A31BC85D8}" type="pres">
      <dgm:prSet presAssocID="{F338F9D8-5113-4B87-A46E-8407F064D19D}" presName="node" presStyleLbl="node1" presStyleIdx="1" presStyleCnt="3" custScaleX="237532" custScaleY="250311">
        <dgm:presLayoutVars>
          <dgm:bulletEnabled val="1"/>
        </dgm:presLayoutVars>
      </dgm:prSet>
      <dgm:spPr/>
      <dgm:t>
        <a:bodyPr/>
        <a:lstStyle/>
        <a:p>
          <a:endParaRPr lang="en-US"/>
        </a:p>
      </dgm:t>
    </dgm:pt>
    <dgm:pt modelId="{C0F5BEFA-BE9D-4399-835E-2ADA087BB174}" type="pres">
      <dgm:prSet presAssocID="{B153A76C-35AA-4475-A839-7E01BA717C04}" presName="spacerL" presStyleCnt="0"/>
      <dgm:spPr/>
    </dgm:pt>
    <dgm:pt modelId="{E62075C4-7F93-4C61-97ED-159B5F5CEA90}" type="pres">
      <dgm:prSet presAssocID="{B153A76C-35AA-4475-A839-7E01BA717C04}" presName="sibTrans" presStyleLbl="sibTrans2D1" presStyleIdx="1" presStyleCnt="2"/>
      <dgm:spPr/>
      <dgm:t>
        <a:bodyPr/>
        <a:lstStyle/>
        <a:p>
          <a:endParaRPr lang="en-US"/>
        </a:p>
      </dgm:t>
    </dgm:pt>
    <dgm:pt modelId="{AFCAAEB1-7A1F-4B2E-BE99-1AACB92D81A2}" type="pres">
      <dgm:prSet presAssocID="{B153A76C-35AA-4475-A839-7E01BA717C04}" presName="spacerR" presStyleCnt="0"/>
      <dgm:spPr/>
    </dgm:pt>
    <dgm:pt modelId="{3121AC88-779E-4AF9-A153-E5588B110A4B}" type="pres">
      <dgm:prSet presAssocID="{4CF86473-9AD6-4781-B8D8-208F38FAF122}" presName="node" presStyleLbl="node1" presStyleIdx="2" presStyleCnt="3" custScaleX="292422" custScaleY="255271">
        <dgm:presLayoutVars>
          <dgm:bulletEnabled val="1"/>
        </dgm:presLayoutVars>
      </dgm:prSet>
      <dgm:spPr/>
      <dgm:t>
        <a:bodyPr/>
        <a:lstStyle/>
        <a:p>
          <a:endParaRPr lang="en-US"/>
        </a:p>
      </dgm:t>
    </dgm:pt>
  </dgm:ptLst>
  <dgm:cxnLst>
    <dgm:cxn modelId="{26E859EE-6E5E-407A-B6E5-8FCC215C75D2}" srcId="{939D1B9D-4DBD-49AD-8ADF-455806A59721}" destId="{F338F9D8-5113-4B87-A46E-8407F064D19D}" srcOrd="1" destOrd="0" parTransId="{AC3502D3-BD41-4B0F-BB5F-4287DD84917E}" sibTransId="{B153A76C-35AA-4475-A839-7E01BA717C04}"/>
    <dgm:cxn modelId="{AA2B7330-E341-4B1B-A810-4E629B139724}" type="presOf" srcId="{939D1B9D-4DBD-49AD-8ADF-455806A59721}" destId="{448AFC01-1C50-4CDE-AF8C-B1C32664E1A8}" srcOrd="0" destOrd="0" presId="urn:microsoft.com/office/officeart/2005/8/layout/equation1"/>
    <dgm:cxn modelId="{98E16E7F-806F-4572-8673-2EFB72FBE2F3}" srcId="{939D1B9D-4DBD-49AD-8ADF-455806A59721}" destId="{D392294A-C625-41FF-8D55-123661706E01}" srcOrd="0" destOrd="0" parTransId="{BF09D6E5-7FE0-4AE1-91C8-899E97977F8A}" sibTransId="{15E0E1EA-714D-4025-BD57-B265843314FB}"/>
    <dgm:cxn modelId="{7550BC1E-C98E-4F2D-A73D-5E82110FEA3C}" type="presOf" srcId="{4CF86473-9AD6-4781-B8D8-208F38FAF122}" destId="{3121AC88-779E-4AF9-A153-E5588B110A4B}" srcOrd="0" destOrd="0" presId="urn:microsoft.com/office/officeart/2005/8/layout/equation1"/>
    <dgm:cxn modelId="{FB8AC215-E246-4EE9-A7B0-C8FB71A39B93}" type="presOf" srcId="{15E0E1EA-714D-4025-BD57-B265843314FB}" destId="{26BB4EFF-BDF3-44E3-A58B-36B3092A06B8}" srcOrd="0" destOrd="0" presId="urn:microsoft.com/office/officeart/2005/8/layout/equation1"/>
    <dgm:cxn modelId="{E55ED8A6-1428-4AAA-A524-AA8B3BA034BD}" type="presOf" srcId="{F338F9D8-5113-4B87-A46E-8407F064D19D}" destId="{B91B3A96-C5A0-4512-A801-977A31BC85D8}" srcOrd="0" destOrd="0" presId="urn:microsoft.com/office/officeart/2005/8/layout/equation1"/>
    <dgm:cxn modelId="{7ECE8593-24EA-4ADE-9E1F-DC6D66A89270}" srcId="{939D1B9D-4DBD-49AD-8ADF-455806A59721}" destId="{4CF86473-9AD6-4781-B8D8-208F38FAF122}" srcOrd="2" destOrd="0" parTransId="{4B4257EF-E168-4474-9137-3A75D0266054}" sibTransId="{F7769940-5D94-4677-81FC-F26E3ACFE4E7}"/>
    <dgm:cxn modelId="{D4C50C51-E7A9-4BAB-AF32-2CAFD1236953}" type="presOf" srcId="{D392294A-C625-41FF-8D55-123661706E01}" destId="{088B5B43-8E17-4284-B796-BC1A4D958155}" srcOrd="0" destOrd="0" presId="urn:microsoft.com/office/officeart/2005/8/layout/equation1"/>
    <dgm:cxn modelId="{351C91CD-F8C4-45D6-8C22-B76A3DF47AA2}" type="presOf" srcId="{B153A76C-35AA-4475-A839-7E01BA717C04}" destId="{E62075C4-7F93-4C61-97ED-159B5F5CEA90}" srcOrd="0" destOrd="0" presId="urn:microsoft.com/office/officeart/2005/8/layout/equation1"/>
    <dgm:cxn modelId="{9A5F63F8-3659-4BEA-A423-44221C824D38}" type="presParOf" srcId="{448AFC01-1C50-4CDE-AF8C-B1C32664E1A8}" destId="{088B5B43-8E17-4284-B796-BC1A4D958155}" srcOrd="0" destOrd="0" presId="urn:microsoft.com/office/officeart/2005/8/layout/equation1"/>
    <dgm:cxn modelId="{39FAE607-8DF5-4C8E-AC53-9562903268AA}" type="presParOf" srcId="{448AFC01-1C50-4CDE-AF8C-B1C32664E1A8}" destId="{D5966063-1C06-436F-AE15-A7B5726CADC9}" srcOrd="1" destOrd="0" presId="urn:microsoft.com/office/officeart/2005/8/layout/equation1"/>
    <dgm:cxn modelId="{A6D86466-7467-469A-BE53-BA34A0CEFC8B}" type="presParOf" srcId="{448AFC01-1C50-4CDE-AF8C-B1C32664E1A8}" destId="{26BB4EFF-BDF3-44E3-A58B-36B3092A06B8}" srcOrd="2" destOrd="0" presId="urn:microsoft.com/office/officeart/2005/8/layout/equation1"/>
    <dgm:cxn modelId="{AB8748C6-AF06-486A-AB18-02D2DD709A65}" type="presParOf" srcId="{448AFC01-1C50-4CDE-AF8C-B1C32664E1A8}" destId="{96E5265F-4073-4003-BD4F-5E6D2627539B}" srcOrd="3" destOrd="0" presId="urn:microsoft.com/office/officeart/2005/8/layout/equation1"/>
    <dgm:cxn modelId="{2B50E220-8867-4B03-B0E4-6BBDF4DB2FE0}" type="presParOf" srcId="{448AFC01-1C50-4CDE-AF8C-B1C32664E1A8}" destId="{B91B3A96-C5A0-4512-A801-977A31BC85D8}" srcOrd="4" destOrd="0" presId="urn:microsoft.com/office/officeart/2005/8/layout/equation1"/>
    <dgm:cxn modelId="{2C72458F-D16B-4278-821A-FE0AA2ACA256}" type="presParOf" srcId="{448AFC01-1C50-4CDE-AF8C-B1C32664E1A8}" destId="{C0F5BEFA-BE9D-4399-835E-2ADA087BB174}" srcOrd="5" destOrd="0" presId="urn:microsoft.com/office/officeart/2005/8/layout/equation1"/>
    <dgm:cxn modelId="{D277CEAC-2BB9-4B8F-926A-2134432D6389}" type="presParOf" srcId="{448AFC01-1C50-4CDE-AF8C-B1C32664E1A8}" destId="{E62075C4-7F93-4C61-97ED-159B5F5CEA90}" srcOrd="6" destOrd="0" presId="urn:microsoft.com/office/officeart/2005/8/layout/equation1"/>
    <dgm:cxn modelId="{90895F73-9F0C-4346-A5F6-E44C4714A1DC}" type="presParOf" srcId="{448AFC01-1C50-4CDE-AF8C-B1C32664E1A8}" destId="{AFCAAEB1-7A1F-4B2E-BE99-1AACB92D81A2}" srcOrd="7" destOrd="0" presId="urn:microsoft.com/office/officeart/2005/8/layout/equation1"/>
    <dgm:cxn modelId="{F8590359-C433-4F0E-8DE8-753118042AA3}" type="presParOf" srcId="{448AFC01-1C50-4CDE-AF8C-B1C32664E1A8}" destId="{3121AC88-779E-4AF9-A153-E5588B110A4B}"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4D1B30-9296-4B7A-8435-E6C7D1BC57F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81F40E0-2D52-4310-9A7C-AEBC6E34D6B2}">
      <dgm:prSet phldrT="[Text]"/>
      <dgm:spPr/>
      <dgm:t>
        <a:bodyPr/>
        <a:lstStyle/>
        <a:p>
          <a:r>
            <a:rPr lang="en-US" dirty="0" smtClean="0"/>
            <a:t>Decision to Integrate</a:t>
          </a:r>
          <a:endParaRPr lang="en-US" dirty="0"/>
        </a:p>
      </dgm:t>
    </dgm:pt>
    <dgm:pt modelId="{C6892B44-C60D-448B-A272-45239CBBE976}" type="parTrans" cxnId="{80231C12-5DD8-403B-9F0E-0A7FBA53401D}">
      <dgm:prSet/>
      <dgm:spPr/>
      <dgm:t>
        <a:bodyPr/>
        <a:lstStyle/>
        <a:p>
          <a:endParaRPr lang="en-US"/>
        </a:p>
      </dgm:t>
    </dgm:pt>
    <dgm:pt modelId="{AE413F83-8120-4C77-970C-6EE95D5F4AAA}" type="sibTrans" cxnId="{80231C12-5DD8-403B-9F0E-0A7FBA53401D}">
      <dgm:prSet/>
      <dgm:spPr/>
      <dgm:t>
        <a:bodyPr/>
        <a:lstStyle/>
        <a:p>
          <a:endParaRPr lang="en-US"/>
        </a:p>
      </dgm:t>
    </dgm:pt>
    <dgm:pt modelId="{25064350-FD1B-4156-AD94-19D9D09F24EE}">
      <dgm:prSet phldrT="[Text]"/>
      <dgm:spPr/>
      <dgm:t>
        <a:bodyPr/>
        <a:lstStyle/>
        <a:p>
          <a:r>
            <a:rPr lang="en-US" dirty="0" smtClean="0"/>
            <a:t>Little Rock School Board</a:t>
          </a:r>
          <a:endParaRPr lang="en-US" dirty="0"/>
        </a:p>
      </dgm:t>
    </dgm:pt>
    <dgm:pt modelId="{231B9195-37E9-47AE-91B3-3734949BE27D}" type="parTrans" cxnId="{19999987-BC39-45FF-A987-1F5E262C7B35}">
      <dgm:prSet/>
      <dgm:spPr/>
      <dgm:t>
        <a:bodyPr/>
        <a:lstStyle/>
        <a:p>
          <a:endParaRPr lang="en-US"/>
        </a:p>
      </dgm:t>
    </dgm:pt>
    <dgm:pt modelId="{88BF14B9-DFAB-4070-9139-92AFC0F2546A}" type="sibTrans" cxnId="{19999987-BC39-45FF-A987-1F5E262C7B35}">
      <dgm:prSet/>
      <dgm:spPr/>
      <dgm:t>
        <a:bodyPr/>
        <a:lstStyle/>
        <a:p>
          <a:endParaRPr lang="en-US"/>
        </a:p>
      </dgm:t>
    </dgm:pt>
    <dgm:pt modelId="{012CE14B-1A3C-4160-AEFC-76ADF7C2C33D}">
      <dgm:prSet phldrT="[Text]"/>
      <dgm:spPr/>
      <dgm:t>
        <a:bodyPr/>
        <a:lstStyle/>
        <a:p>
          <a:r>
            <a:rPr lang="en-US" dirty="0" smtClean="0"/>
            <a:t>Governor </a:t>
          </a:r>
          <a:r>
            <a:rPr lang="en-US" dirty="0" err="1" smtClean="0"/>
            <a:t>Faubus</a:t>
          </a:r>
          <a:endParaRPr lang="en-US" dirty="0"/>
        </a:p>
      </dgm:t>
    </dgm:pt>
    <dgm:pt modelId="{3EE45D0D-5370-4AF2-8BB1-C8F51D6A0CB3}" type="parTrans" cxnId="{E3AA40A8-6BFF-43F3-AED9-7995A96B6499}">
      <dgm:prSet/>
      <dgm:spPr/>
      <dgm:t>
        <a:bodyPr/>
        <a:lstStyle/>
        <a:p>
          <a:endParaRPr lang="en-US"/>
        </a:p>
      </dgm:t>
    </dgm:pt>
    <dgm:pt modelId="{91801760-70B0-45A4-80B6-C33E9D706738}" type="sibTrans" cxnId="{E3AA40A8-6BFF-43F3-AED9-7995A96B6499}">
      <dgm:prSet/>
      <dgm:spPr/>
      <dgm:t>
        <a:bodyPr/>
        <a:lstStyle/>
        <a:p>
          <a:endParaRPr lang="en-US"/>
        </a:p>
      </dgm:t>
    </dgm:pt>
    <dgm:pt modelId="{9B2681CC-98EE-4951-A3B8-D6FE795560D5}">
      <dgm:prSet phldrT="[Text]"/>
      <dgm:spPr/>
      <dgm:t>
        <a:bodyPr/>
        <a:lstStyle/>
        <a:p>
          <a:r>
            <a:rPr lang="en-US" dirty="0" smtClean="0"/>
            <a:t>Delay</a:t>
          </a:r>
          <a:endParaRPr lang="en-US" dirty="0"/>
        </a:p>
      </dgm:t>
    </dgm:pt>
    <dgm:pt modelId="{E2DCA643-20AE-4B59-BD2A-CCDCAF82A17D}" type="parTrans" cxnId="{6384E139-0ACB-4288-9D74-DEB6870F2C66}">
      <dgm:prSet/>
      <dgm:spPr/>
      <dgm:t>
        <a:bodyPr/>
        <a:lstStyle/>
        <a:p>
          <a:endParaRPr lang="en-US"/>
        </a:p>
      </dgm:t>
    </dgm:pt>
    <dgm:pt modelId="{54223611-9058-4AA4-957D-2A0919776238}" type="sibTrans" cxnId="{6384E139-0ACB-4288-9D74-DEB6870F2C66}">
      <dgm:prSet/>
      <dgm:spPr/>
      <dgm:t>
        <a:bodyPr/>
        <a:lstStyle/>
        <a:p>
          <a:endParaRPr lang="en-US"/>
        </a:p>
      </dgm:t>
    </dgm:pt>
    <dgm:pt modelId="{B7442FD9-2831-4959-B2B7-58340BF015F0}">
      <dgm:prSet phldrT="[Text]"/>
      <dgm:spPr/>
      <dgm:t>
        <a:bodyPr/>
        <a:lstStyle/>
        <a:p>
          <a:r>
            <a:rPr lang="en-US" dirty="0" smtClean="0"/>
            <a:t>Governor </a:t>
          </a:r>
          <a:r>
            <a:rPr lang="en-US" dirty="0" err="1" smtClean="0"/>
            <a:t>Faubus</a:t>
          </a:r>
          <a:endParaRPr lang="en-US" dirty="0"/>
        </a:p>
      </dgm:t>
    </dgm:pt>
    <dgm:pt modelId="{9DF81567-082E-4932-B191-D85248A6FECD}" type="parTrans" cxnId="{B767FF2C-52C6-496F-8193-5ED24C38C971}">
      <dgm:prSet/>
      <dgm:spPr/>
      <dgm:t>
        <a:bodyPr/>
        <a:lstStyle/>
        <a:p>
          <a:endParaRPr lang="en-US"/>
        </a:p>
      </dgm:t>
    </dgm:pt>
    <dgm:pt modelId="{BE77EC7C-B368-40A7-801D-4AFC8A5E1C38}" type="sibTrans" cxnId="{B767FF2C-52C6-496F-8193-5ED24C38C971}">
      <dgm:prSet/>
      <dgm:spPr/>
      <dgm:t>
        <a:bodyPr/>
        <a:lstStyle/>
        <a:p>
          <a:endParaRPr lang="en-US"/>
        </a:p>
      </dgm:t>
    </dgm:pt>
    <dgm:pt modelId="{338356E6-064E-4D8F-A756-FACF094637DD}">
      <dgm:prSet phldrT="[Text]"/>
      <dgm:spPr/>
      <dgm:t>
        <a:bodyPr/>
        <a:lstStyle/>
        <a:p>
          <a:r>
            <a:rPr lang="en-US" dirty="0" smtClean="0"/>
            <a:t>Arkansas National Guard</a:t>
          </a:r>
          <a:endParaRPr lang="en-US" dirty="0"/>
        </a:p>
      </dgm:t>
    </dgm:pt>
    <dgm:pt modelId="{F7E005E9-CA28-4E90-BB61-3A620595A605}" type="parTrans" cxnId="{1DF0EA4E-6BEE-4AEE-BC07-A3BE2F5B647F}">
      <dgm:prSet/>
      <dgm:spPr/>
      <dgm:t>
        <a:bodyPr/>
        <a:lstStyle/>
        <a:p>
          <a:endParaRPr lang="en-US"/>
        </a:p>
      </dgm:t>
    </dgm:pt>
    <dgm:pt modelId="{77CF745A-562F-4B5D-B6DC-238479BB73DB}" type="sibTrans" cxnId="{1DF0EA4E-6BEE-4AEE-BC07-A3BE2F5B647F}">
      <dgm:prSet/>
      <dgm:spPr/>
      <dgm:t>
        <a:bodyPr/>
        <a:lstStyle/>
        <a:p>
          <a:endParaRPr lang="en-US"/>
        </a:p>
      </dgm:t>
    </dgm:pt>
    <dgm:pt modelId="{62AECAFD-2F0D-44B2-B8A5-9DD842286142}">
      <dgm:prSet phldrT="[Text]"/>
      <dgm:spPr/>
      <dgm:t>
        <a:bodyPr/>
        <a:lstStyle/>
        <a:p>
          <a:r>
            <a:rPr lang="en-US" dirty="0" smtClean="0"/>
            <a:t>Integration</a:t>
          </a:r>
        </a:p>
        <a:p>
          <a:r>
            <a:rPr lang="en-US" dirty="0" smtClean="0"/>
            <a:t>Unsuccessful</a:t>
          </a:r>
          <a:endParaRPr lang="en-US" dirty="0"/>
        </a:p>
      </dgm:t>
    </dgm:pt>
    <dgm:pt modelId="{382B2C52-7377-45E4-A2F1-0FB79B67722C}" type="parTrans" cxnId="{546328BA-17A3-4A4A-B388-AA0C2BBE422D}">
      <dgm:prSet/>
      <dgm:spPr/>
      <dgm:t>
        <a:bodyPr/>
        <a:lstStyle/>
        <a:p>
          <a:endParaRPr lang="en-US"/>
        </a:p>
      </dgm:t>
    </dgm:pt>
    <dgm:pt modelId="{CB54AB27-8670-4C06-85F3-558A93AC7542}" type="sibTrans" cxnId="{546328BA-17A3-4A4A-B388-AA0C2BBE422D}">
      <dgm:prSet/>
      <dgm:spPr/>
      <dgm:t>
        <a:bodyPr/>
        <a:lstStyle/>
        <a:p>
          <a:endParaRPr lang="en-US"/>
        </a:p>
      </dgm:t>
    </dgm:pt>
    <dgm:pt modelId="{22F17A53-36C2-48A9-8054-6C17C739978E}">
      <dgm:prSet phldrT="[Text]"/>
      <dgm:spPr/>
      <dgm:t>
        <a:bodyPr/>
        <a:lstStyle/>
        <a:p>
          <a:r>
            <a:rPr lang="en-US" dirty="0" smtClean="0"/>
            <a:t>Elizabeth’s entry</a:t>
          </a:r>
          <a:endParaRPr lang="en-US" dirty="0"/>
        </a:p>
      </dgm:t>
    </dgm:pt>
    <dgm:pt modelId="{39579404-E131-4A08-A137-5B36E3848C87}" type="parTrans" cxnId="{0A6BE104-2605-408D-9362-DB5EEE71410F}">
      <dgm:prSet/>
      <dgm:spPr/>
      <dgm:t>
        <a:bodyPr/>
        <a:lstStyle/>
        <a:p>
          <a:endParaRPr lang="en-US"/>
        </a:p>
      </dgm:t>
    </dgm:pt>
    <dgm:pt modelId="{53CBE36A-B732-4808-9492-3E6DCC081F05}" type="sibTrans" cxnId="{0A6BE104-2605-408D-9362-DB5EEE71410F}">
      <dgm:prSet/>
      <dgm:spPr/>
      <dgm:t>
        <a:bodyPr/>
        <a:lstStyle/>
        <a:p>
          <a:endParaRPr lang="en-US"/>
        </a:p>
      </dgm:t>
    </dgm:pt>
    <dgm:pt modelId="{138DCAC1-FABA-47BD-9F41-B4C6A6C75869}">
      <dgm:prSet phldrT="[Text]"/>
      <dgm:spPr/>
      <dgm:t>
        <a:bodyPr/>
        <a:lstStyle/>
        <a:p>
          <a:r>
            <a:rPr lang="en-US" dirty="0" smtClean="0"/>
            <a:t>MOB!</a:t>
          </a:r>
          <a:endParaRPr lang="en-US" dirty="0"/>
        </a:p>
      </dgm:t>
    </dgm:pt>
    <dgm:pt modelId="{00A9454E-72C4-4F54-A8E4-B20DC23A27E9}" type="parTrans" cxnId="{9E9DA9B3-9C0D-45D3-BEF2-D77225F20F92}">
      <dgm:prSet/>
      <dgm:spPr/>
      <dgm:t>
        <a:bodyPr/>
        <a:lstStyle/>
        <a:p>
          <a:endParaRPr lang="en-US"/>
        </a:p>
      </dgm:t>
    </dgm:pt>
    <dgm:pt modelId="{835A9A78-FA41-46D0-BE4F-95FEC5629994}" type="sibTrans" cxnId="{9E9DA9B3-9C0D-45D3-BEF2-D77225F20F92}">
      <dgm:prSet/>
      <dgm:spPr/>
      <dgm:t>
        <a:bodyPr/>
        <a:lstStyle/>
        <a:p>
          <a:endParaRPr lang="en-US"/>
        </a:p>
      </dgm:t>
    </dgm:pt>
    <dgm:pt modelId="{728C8EB9-A057-4F6B-9C42-80927A54EA29}" type="pres">
      <dgm:prSet presAssocID="{2C4D1B30-9296-4B7A-8435-E6C7D1BC57FC}" presName="Name0" presStyleCnt="0">
        <dgm:presLayoutVars>
          <dgm:dir/>
          <dgm:resizeHandles val="exact"/>
        </dgm:presLayoutVars>
      </dgm:prSet>
      <dgm:spPr/>
      <dgm:t>
        <a:bodyPr/>
        <a:lstStyle/>
        <a:p>
          <a:endParaRPr lang="en-US"/>
        </a:p>
      </dgm:t>
    </dgm:pt>
    <dgm:pt modelId="{B81BFC7B-7515-4FA6-B1E5-9E7C183E4C99}" type="pres">
      <dgm:prSet presAssocID="{381F40E0-2D52-4310-9A7C-AEBC6E34D6B2}" presName="node" presStyleLbl="node1" presStyleIdx="0" presStyleCnt="3">
        <dgm:presLayoutVars>
          <dgm:bulletEnabled val="1"/>
        </dgm:presLayoutVars>
      </dgm:prSet>
      <dgm:spPr/>
      <dgm:t>
        <a:bodyPr/>
        <a:lstStyle/>
        <a:p>
          <a:endParaRPr lang="en-US"/>
        </a:p>
      </dgm:t>
    </dgm:pt>
    <dgm:pt modelId="{167F2220-791D-4559-B51C-C22AE5776E4C}" type="pres">
      <dgm:prSet presAssocID="{AE413F83-8120-4C77-970C-6EE95D5F4AAA}" presName="sibTrans" presStyleCnt="0"/>
      <dgm:spPr/>
    </dgm:pt>
    <dgm:pt modelId="{E604898C-CE72-431F-AA8F-21E781711133}" type="pres">
      <dgm:prSet presAssocID="{9B2681CC-98EE-4951-A3B8-D6FE795560D5}" presName="node" presStyleLbl="node1" presStyleIdx="1" presStyleCnt="3">
        <dgm:presLayoutVars>
          <dgm:bulletEnabled val="1"/>
        </dgm:presLayoutVars>
      </dgm:prSet>
      <dgm:spPr/>
      <dgm:t>
        <a:bodyPr/>
        <a:lstStyle/>
        <a:p>
          <a:endParaRPr lang="en-US"/>
        </a:p>
      </dgm:t>
    </dgm:pt>
    <dgm:pt modelId="{5337CE2D-A604-4DE0-967C-36266A30D5D0}" type="pres">
      <dgm:prSet presAssocID="{54223611-9058-4AA4-957D-2A0919776238}" presName="sibTrans" presStyleCnt="0"/>
      <dgm:spPr/>
    </dgm:pt>
    <dgm:pt modelId="{F641FDF3-1334-438E-963F-BB708F32F810}" type="pres">
      <dgm:prSet presAssocID="{62AECAFD-2F0D-44B2-B8A5-9DD842286142}" presName="node" presStyleLbl="node1" presStyleIdx="2" presStyleCnt="3">
        <dgm:presLayoutVars>
          <dgm:bulletEnabled val="1"/>
        </dgm:presLayoutVars>
      </dgm:prSet>
      <dgm:spPr/>
      <dgm:t>
        <a:bodyPr/>
        <a:lstStyle/>
        <a:p>
          <a:endParaRPr lang="en-US"/>
        </a:p>
      </dgm:t>
    </dgm:pt>
  </dgm:ptLst>
  <dgm:cxnLst>
    <dgm:cxn modelId="{546328BA-17A3-4A4A-B388-AA0C2BBE422D}" srcId="{2C4D1B30-9296-4B7A-8435-E6C7D1BC57FC}" destId="{62AECAFD-2F0D-44B2-B8A5-9DD842286142}" srcOrd="2" destOrd="0" parTransId="{382B2C52-7377-45E4-A2F1-0FB79B67722C}" sibTransId="{CB54AB27-8670-4C06-85F3-558A93AC7542}"/>
    <dgm:cxn modelId="{8FF88B04-A3AA-4830-893A-A2BFD22D7094}" type="presOf" srcId="{138DCAC1-FABA-47BD-9F41-B4C6A6C75869}" destId="{E604898C-CE72-431F-AA8F-21E781711133}" srcOrd="0" destOrd="4" presId="urn:microsoft.com/office/officeart/2005/8/layout/hList6"/>
    <dgm:cxn modelId="{B7F2ED77-55A1-498E-859E-FA2E876D3F98}" type="presOf" srcId="{2C4D1B30-9296-4B7A-8435-E6C7D1BC57FC}" destId="{728C8EB9-A057-4F6B-9C42-80927A54EA29}" srcOrd="0" destOrd="0" presId="urn:microsoft.com/office/officeart/2005/8/layout/hList6"/>
    <dgm:cxn modelId="{2CC18C00-734D-4759-B44A-DB8F52599E73}" type="presOf" srcId="{9B2681CC-98EE-4951-A3B8-D6FE795560D5}" destId="{E604898C-CE72-431F-AA8F-21E781711133}" srcOrd="0" destOrd="0" presId="urn:microsoft.com/office/officeart/2005/8/layout/hList6"/>
    <dgm:cxn modelId="{E2EF42B2-D679-4703-8864-8D95A70C4829}" type="presOf" srcId="{25064350-FD1B-4156-AD94-19D9D09F24EE}" destId="{B81BFC7B-7515-4FA6-B1E5-9E7C183E4C99}" srcOrd="0" destOrd="1" presId="urn:microsoft.com/office/officeart/2005/8/layout/hList6"/>
    <dgm:cxn modelId="{0E0ED342-D46B-47DC-B540-1D9C224ED53D}" type="presOf" srcId="{012CE14B-1A3C-4160-AEFC-76ADF7C2C33D}" destId="{B81BFC7B-7515-4FA6-B1E5-9E7C183E4C99}" srcOrd="0" destOrd="2" presId="urn:microsoft.com/office/officeart/2005/8/layout/hList6"/>
    <dgm:cxn modelId="{9E9DA9B3-9C0D-45D3-BEF2-D77225F20F92}" srcId="{9B2681CC-98EE-4951-A3B8-D6FE795560D5}" destId="{138DCAC1-FABA-47BD-9F41-B4C6A6C75869}" srcOrd="3" destOrd="0" parTransId="{00A9454E-72C4-4F54-A8E4-B20DC23A27E9}" sibTransId="{835A9A78-FA41-46D0-BE4F-95FEC5629994}"/>
    <dgm:cxn modelId="{E3AA40A8-6BFF-43F3-AED9-7995A96B6499}" srcId="{381F40E0-2D52-4310-9A7C-AEBC6E34D6B2}" destId="{012CE14B-1A3C-4160-AEFC-76ADF7C2C33D}" srcOrd="1" destOrd="0" parTransId="{3EE45D0D-5370-4AF2-8BB1-C8F51D6A0CB3}" sibTransId="{91801760-70B0-45A4-80B6-C33E9D706738}"/>
    <dgm:cxn modelId="{80231C12-5DD8-403B-9F0E-0A7FBA53401D}" srcId="{2C4D1B30-9296-4B7A-8435-E6C7D1BC57FC}" destId="{381F40E0-2D52-4310-9A7C-AEBC6E34D6B2}" srcOrd="0" destOrd="0" parTransId="{C6892B44-C60D-448B-A272-45239CBBE976}" sibTransId="{AE413F83-8120-4C77-970C-6EE95D5F4AAA}"/>
    <dgm:cxn modelId="{19999987-BC39-45FF-A987-1F5E262C7B35}" srcId="{381F40E0-2D52-4310-9A7C-AEBC6E34D6B2}" destId="{25064350-FD1B-4156-AD94-19D9D09F24EE}" srcOrd="0" destOrd="0" parTransId="{231B9195-37E9-47AE-91B3-3734949BE27D}" sibTransId="{88BF14B9-DFAB-4070-9139-92AFC0F2546A}"/>
    <dgm:cxn modelId="{04140117-F14E-40EA-906E-65B550EB2C0E}" type="presOf" srcId="{62AECAFD-2F0D-44B2-B8A5-9DD842286142}" destId="{F641FDF3-1334-438E-963F-BB708F32F810}" srcOrd="0" destOrd="0" presId="urn:microsoft.com/office/officeart/2005/8/layout/hList6"/>
    <dgm:cxn modelId="{8754B897-275F-4B9B-BB39-59B288BCEEF4}" type="presOf" srcId="{381F40E0-2D52-4310-9A7C-AEBC6E34D6B2}" destId="{B81BFC7B-7515-4FA6-B1E5-9E7C183E4C99}" srcOrd="0" destOrd="0" presId="urn:microsoft.com/office/officeart/2005/8/layout/hList6"/>
    <dgm:cxn modelId="{A57FA912-992C-4A45-BDDE-87BEF939FFF6}" type="presOf" srcId="{22F17A53-36C2-48A9-8054-6C17C739978E}" destId="{E604898C-CE72-431F-AA8F-21E781711133}" srcOrd="0" destOrd="3" presId="urn:microsoft.com/office/officeart/2005/8/layout/hList6"/>
    <dgm:cxn modelId="{B767FF2C-52C6-496F-8193-5ED24C38C971}" srcId="{9B2681CC-98EE-4951-A3B8-D6FE795560D5}" destId="{B7442FD9-2831-4959-B2B7-58340BF015F0}" srcOrd="0" destOrd="0" parTransId="{9DF81567-082E-4932-B191-D85248A6FECD}" sibTransId="{BE77EC7C-B368-40A7-801D-4AFC8A5E1C38}"/>
    <dgm:cxn modelId="{6384E139-0ACB-4288-9D74-DEB6870F2C66}" srcId="{2C4D1B30-9296-4B7A-8435-E6C7D1BC57FC}" destId="{9B2681CC-98EE-4951-A3B8-D6FE795560D5}" srcOrd="1" destOrd="0" parTransId="{E2DCA643-20AE-4B59-BD2A-CCDCAF82A17D}" sibTransId="{54223611-9058-4AA4-957D-2A0919776238}"/>
    <dgm:cxn modelId="{0A6BE104-2605-408D-9362-DB5EEE71410F}" srcId="{9B2681CC-98EE-4951-A3B8-D6FE795560D5}" destId="{22F17A53-36C2-48A9-8054-6C17C739978E}" srcOrd="2" destOrd="0" parTransId="{39579404-E131-4A08-A137-5B36E3848C87}" sibTransId="{53CBE36A-B732-4808-9492-3E6DCC081F05}"/>
    <dgm:cxn modelId="{A8DFFFB5-D3EE-45C9-BD76-27C9D93240B8}" type="presOf" srcId="{338356E6-064E-4D8F-A756-FACF094637DD}" destId="{E604898C-CE72-431F-AA8F-21E781711133}" srcOrd="0" destOrd="2" presId="urn:microsoft.com/office/officeart/2005/8/layout/hList6"/>
    <dgm:cxn modelId="{1DF0EA4E-6BEE-4AEE-BC07-A3BE2F5B647F}" srcId="{9B2681CC-98EE-4951-A3B8-D6FE795560D5}" destId="{338356E6-064E-4D8F-A756-FACF094637DD}" srcOrd="1" destOrd="0" parTransId="{F7E005E9-CA28-4E90-BB61-3A620595A605}" sibTransId="{77CF745A-562F-4B5D-B6DC-238479BB73DB}"/>
    <dgm:cxn modelId="{F19CEC35-2B08-415C-A004-A155EE39F1B3}" type="presOf" srcId="{B7442FD9-2831-4959-B2B7-58340BF015F0}" destId="{E604898C-CE72-431F-AA8F-21E781711133}" srcOrd="0" destOrd="1" presId="urn:microsoft.com/office/officeart/2005/8/layout/hList6"/>
    <dgm:cxn modelId="{F11FEB20-ACD0-471A-ACC7-4C31224908C5}" type="presParOf" srcId="{728C8EB9-A057-4F6B-9C42-80927A54EA29}" destId="{B81BFC7B-7515-4FA6-B1E5-9E7C183E4C99}" srcOrd="0" destOrd="0" presId="urn:microsoft.com/office/officeart/2005/8/layout/hList6"/>
    <dgm:cxn modelId="{AAFF13BD-6DD2-4432-B9E4-5F7DC2AEBD63}" type="presParOf" srcId="{728C8EB9-A057-4F6B-9C42-80927A54EA29}" destId="{167F2220-791D-4559-B51C-C22AE5776E4C}" srcOrd="1" destOrd="0" presId="urn:microsoft.com/office/officeart/2005/8/layout/hList6"/>
    <dgm:cxn modelId="{01AD801B-97E5-4079-8727-25B442D8AB8E}" type="presParOf" srcId="{728C8EB9-A057-4F6B-9C42-80927A54EA29}" destId="{E604898C-CE72-431F-AA8F-21E781711133}" srcOrd="2" destOrd="0" presId="urn:microsoft.com/office/officeart/2005/8/layout/hList6"/>
    <dgm:cxn modelId="{1863D8F4-BF31-4846-8525-5E181F4768C5}" type="presParOf" srcId="{728C8EB9-A057-4F6B-9C42-80927A54EA29}" destId="{5337CE2D-A604-4DE0-967C-36266A30D5D0}" srcOrd="3" destOrd="0" presId="urn:microsoft.com/office/officeart/2005/8/layout/hList6"/>
    <dgm:cxn modelId="{33CA8C8C-3476-471C-8D22-7B6AC55C03EC}" type="presParOf" srcId="{728C8EB9-A057-4F6B-9C42-80927A54EA29}" destId="{F641FDF3-1334-438E-963F-BB708F32F81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B5B43-8E17-4284-B796-BC1A4D958155}">
      <dsp:nvSpPr>
        <dsp:cNvPr id="0" name=""/>
        <dsp:cNvSpPr/>
      </dsp:nvSpPr>
      <dsp:spPr>
        <a:xfrm>
          <a:off x="342" y="1295401"/>
          <a:ext cx="1753601" cy="14731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Horace Mann</a:t>
          </a:r>
        </a:p>
        <a:p>
          <a:pPr lvl="0" algn="ctr" defTabSz="666750">
            <a:lnSpc>
              <a:spcPct val="90000"/>
            </a:lnSpc>
            <a:spcBef>
              <a:spcPct val="0"/>
            </a:spcBef>
            <a:spcAft>
              <a:spcPct val="35000"/>
            </a:spcAft>
          </a:pPr>
          <a:r>
            <a:rPr lang="en-US" sz="1500" kern="1200" dirty="0" smtClean="0">
              <a:solidFill>
                <a:schemeClr val="tx1"/>
              </a:solidFill>
            </a:rPr>
            <a:t>100% African American</a:t>
          </a:r>
          <a:endParaRPr lang="en-US" sz="1500" kern="1200" dirty="0">
            <a:solidFill>
              <a:schemeClr val="tx1"/>
            </a:solidFill>
          </a:endParaRPr>
        </a:p>
      </dsp:txBody>
      <dsp:txXfrm>
        <a:off x="257151" y="1511146"/>
        <a:ext cx="1239983" cy="1041706"/>
      </dsp:txXfrm>
    </dsp:sp>
    <dsp:sp modelId="{26BB4EFF-BDF3-44E3-A58B-36B3092A06B8}">
      <dsp:nvSpPr>
        <dsp:cNvPr id="0" name=""/>
        <dsp:cNvSpPr/>
      </dsp:nvSpPr>
      <dsp:spPr>
        <a:xfrm>
          <a:off x="1805909" y="1846411"/>
          <a:ext cx="371177" cy="37117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855109" y="1988349"/>
        <a:ext cx="272777" cy="87301"/>
      </dsp:txXfrm>
    </dsp:sp>
    <dsp:sp modelId="{B91B3A96-C5A0-4512-A801-977A31BC85D8}">
      <dsp:nvSpPr>
        <dsp:cNvPr id="0" name=""/>
        <dsp:cNvSpPr/>
      </dsp:nvSpPr>
      <dsp:spPr>
        <a:xfrm>
          <a:off x="2229051" y="1231053"/>
          <a:ext cx="1520112" cy="16018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Hall</a:t>
          </a:r>
        </a:p>
        <a:p>
          <a:pPr lvl="0" algn="ctr" defTabSz="666750">
            <a:lnSpc>
              <a:spcPct val="90000"/>
            </a:lnSpc>
            <a:spcBef>
              <a:spcPct val="0"/>
            </a:spcBef>
            <a:spcAft>
              <a:spcPct val="35000"/>
            </a:spcAft>
          </a:pPr>
          <a:r>
            <a:rPr lang="en-US" sz="1500" kern="1200" dirty="0" smtClean="0"/>
            <a:t>100% White </a:t>
          </a:r>
        </a:p>
        <a:p>
          <a:pPr lvl="0" algn="ctr" defTabSz="666750">
            <a:lnSpc>
              <a:spcPct val="90000"/>
            </a:lnSpc>
            <a:spcBef>
              <a:spcPct val="0"/>
            </a:spcBef>
            <a:spcAft>
              <a:spcPct val="35000"/>
            </a:spcAft>
          </a:pPr>
          <a:r>
            <a:rPr lang="en-US" sz="1500" kern="1200" dirty="0" smtClean="0"/>
            <a:t>[NEW!}</a:t>
          </a:r>
          <a:endParaRPr lang="en-US" sz="1500" kern="1200" dirty="0"/>
        </a:p>
      </dsp:txBody>
      <dsp:txXfrm>
        <a:off x="2451666" y="1465645"/>
        <a:ext cx="1074882" cy="1132708"/>
      </dsp:txXfrm>
    </dsp:sp>
    <dsp:sp modelId="{E62075C4-7F93-4C61-97ED-159B5F5CEA90}">
      <dsp:nvSpPr>
        <dsp:cNvPr id="0" name=""/>
        <dsp:cNvSpPr/>
      </dsp:nvSpPr>
      <dsp:spPr>
        <a:xfrm>
          <a:off x="3801128" y="1846411"/>
          <a:ext cx="371177" cy="37117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850328" y="1922873"/>
        <a:ext cx="272777" cy="218253"/>
      </dsp:txXfrm>
    </dsp:sp>
    <dsp:sp modelId="{3121AC88-779E-4AF9-A153-E5588B110A4B}">
      <dsp:nvSpPr>
        <dsp:cNvPr id="0" name=""/>
        <dsp:cNvSpPr/>
      </dsp:nvSpPr>
      <dsp:spPr>
        <a:xfrm>
          <a:off x="4224270" y="1215182"/>
          <a:ext cx="1871386" cy="16336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Integrate the old white school</a:t>
          </a:r>
        </a:p>
        <a:p>
          <a:pPr lvl="0" algn="ctr" defTabSz="666750">
            <a:lnSpc>
              <a:spcPct val="90000"/>
            </a:lnSpc>
            <a:spcBef>
              <a:spcPct val="0"/>
            </a:spcBef>
            <a:spcAft>
              <a:spcPct val="35000"/>
            </a:spcAft>
          </a:pPr>
          <a:r>
            <a:rPr lang="en-US" sz="1500" kern="1200" dirty="0" smtClean="0">
              <a:solidFill>
                <a:schemeClr val="tx1"/>
              </a:solidFill>
            </a:rPr>
            <a:t>CENTRAL HIGH SCHOOL</a:t>
          </a:r>
          <a:endParaRPr lang="en-US" sz="1500" kern="1200" dirty="0">
            <a:solidFill>
              <a:schemeClr val="tx1"/>
            </a:solidFill>
          </a:endParaRPr>
        </a:p>
      </dsp:txBody>
      <dsp:txXfrm>
        <a:off x="4498328" y="1454422"/>
        <a:ext cx="1323270" cy="1155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BFC7B-7515-4FA6-B1E5-9E7C183E4C99}">
      <dsp:nvSpPr>
        <dsp:cNvPr id="0" name=""/>
        <dsp:cNvSpPr/>
      </dsp:nvSpPr>
      <dsp:spPr>
        <a:xfrm rot="16200000">
          <a:off x="-956010" y="957014"/>
          <a:ext cx="4525963" cy="26119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89286" bIns="0" numCol="1" spcCol="1270" anchor="t" anchorCtr="0">
          <a:noAutofit/>
        </a:bodyPr>
        <a:lstStyle/>
        <a:p>
          <a:pPr lvl="0" algn="l" defTabSz="1333500">
            <a:lnSpc>
              <a:spcPct val="90000"/>
            </a:lnSpc>
            <a:spcBef>
              <a:spcPct val="0"/>
            </a:spcBef>
            <a:spcAft>
              <a:spcPct val="35000"/>
            </a:spcAft>
          </a:pPr>
          <a:r>
            <a:rPr lang="en-US" sz="3000" kern="1200" dirty="0" smtClean="0"/>
            <a:t>Decision to Integrate</a:t>
          </a:r>
          <a:endParaRPr lang="en-US" sz="3000" kern="1200" dirty="0"/>
        </a:p>
        <a:p>
          <a:pPr marL="228600" lvl="1" indent="-228600" algn="l" defTabSz="1022350">
            <a:lnSpc>
              <a:spcPct val="90000"/>
            </a:lnSpc>
            <a:spcBef>
              <a:spcPct val="0"/>
            </a:spcBef>
            <a:spcAft>
              <a:spcPct val="15000"/>
            </a:spcAft>
            <a:buChar char="••"/>
          </a:pPr>
          <a:r>
            <a:rPr lang="en-US" sz="2300" kern="1200" dirty="0" smtClean="0"/>
            <a:t>Little Rock School Board</a:t>
          </a:r>
          <a:endParaRPr lang="en-US" sz="2300" kern="1200" dirty="0"/>
        </a:p>
        <a:p>
          <a:pPr marL="228600" lvl="1" indent="-228600" algn="l" defTabSz="1022350">
            <a:lnSpc>
              <a:spcPct val="90000"/>
            </a:lnSpc>
            <a:spcBef>
              <a:spcPct val="0"/>
            </a:spcBef>
            <a:spcAft>
              <a:spcPct val="15000"/>
            </a:spcAft>
            <a:buChar char="••"/>
          </a:pPr>
          <a:r>
            <a:rPr lang="en-US" sz="2300" kern="1200" dirty="0" smtClean="0"/>
            <a:t>Governor </a:t>
          </a:r>
          <a:r>
            <a:rPr lang="en-US" sz="2300" kern="1200" dirty="0" err="1" smtClean="0"/>
            <a:t>Faubus</a:t>
          </a:r>
          <a:endParaRPr lang="en-US" sz="2300" kern="1200" dirty="0"/>
        </a:p>
      </dsp:txBody>
      <dsp:txXfrm rot="5400000">
        <a:off x="1005" y="905192"/>
        <a:ext cx="2611933" cy="2715577"/>
      </dsp:txXfrm>
    </dsp:sp>
    <dsp:sp modelId="{E604898C-CE72-431F-AA8F-21E781711133}">
      <dsp:nvSpPr>
        <dsp:cNvPr id="0" name=""/>
        <dsp:cNvSpPr/>
      </dsp:nvSpPr>
      <dsp:spPr>
        <a:xfrm rot="16200000">
          <a:off x="1851818" y="957014"/>
          <a:ext cx="4525963" cy="26119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89286" bIns="0" numCol="1" spcCol="1270" anchor="t" anchorCtr="0">
          <a:noAutofit/>
        </a:bodyPr>
        <a:lstStyle/>
        <a:p>
          <a:pPr lvl="0" algn="l" defTabSz="1333500">
            <a:lnSpc>
              <a:spcPct val="90000"/>
            </a:lnSpc>
            <a:spcBef>
              <a:spcPct val="0"/>
            </a:spcBef>
            <a:spcAft>
              <a:spcPct val="35000"/>
            </a:spcAft>
          </a:pPr>
          <a:r>
            <a:rPr lang="en-US" sz="3000" kern="1200" dirty="0" smtClean="0"/>
            <a:t>Delay</a:t>
          </a:r>
          <a:endParaRPr lang="en-US" sz="3000" kern="1200" dirty="0"/>
        </a:p>
        <a:p>
          <a:pPr marL="228600" lvl="1" indent="-228600" algn="l" defTabSz="1022350">
            <a:lnSpc>
              <a:spcPct val="90000"/>
            </a:lnSpc>
            <a:spcBef>
              <a:spcPct val="0"/>
            </a:spcBef>
            <a:spcAft>
              <a:spcPct val="15000"/>
            </a:spcAft>
            <a:buChar char="••"/>
          </a:pPr>
          <a:r>
            <a:rPr lang="en-US" sz="2300" kern="1200" dirty="0" smtClean="0"/>
            <a:t>Governor </a:t>
          </a:r>
          <a:r>
            <a:rPr lang="en-US" sz="2300" kern="1200" dirty="0" err="1" smtClean="0"/>
            <a:t>Faubus</a:t>
          </a:r>
          <a:endParaRPr lang="en-US" sz="2300" kern="1200" dirty="0"/>
        </a:p>
        <a:p>
          <a:pPr marL="228600" lvl="1" indent="-228600" algn="l" defTabSz="1022350">
            <a:lnSpc>
              <a:spcPct val="90000"/>
            </a:lnSpc>
            <a:spcBef>
              <a:spcPct val="0"/>
            </a:spcBef>
            <a:spcAft>
              <a:spcPct val="15000"/>
            </a:spcAft>
            <a:buChar char="••"/>
          </a:pPr>
          <a:r>
            <a:rPr lang="en-US" sz="2300" kern="1200" dirty="0" smtClean="0"/>
            <a:t>Arkansas National Guard</a:t>
          </a:r>
          <a:endParaRPr lang="en-US" sz="2300" kern="1200" dirty="0"/>
        </a:p>
        <a:p>
          <a:pPr marL="228600" lvl="1" indent="-228600" algn="l" defTabSz="1022350">
            <a:lnSpc>
              <a:spcPct val="90000"/>
            </a:lnSpc>
            <a:spcBef>
              <a:spcPct val="0"/>
            </a:spcBef>
            <a:spcAft>
              <a:spcPct val="15000"/>
            </a:spcAft>
            <a:buChar char="••"/>
          </a:pPr>
          <a:r>
            <a:rPr lang="en-US" sz="2300" kern="1200" dirty="0" smtClean="0"/>
            <a:t>Elizabeth’s entry</a:t>
          </a:r>
          <a:endParaRPr lang="en-US" sz="2300" kern="1200" dirty="0"/>
        </a:p>
        <a:p>
          <a:pPr marL="228600" lvl="1" indent="-228600" algn="l" defTabSz="1022350">
            <a:lnSpc>
              <a:spcPct val="90000"/>
            </a:lnSpc>
            <a:spcBef>
              <a:spcPct val="0"/>
            </a:spcBef>
            <a:spcAft>
              <a:spcPct val="15000"/>
            </a:spcAft>
            <a:buChar char="••"/>
          </a:pPr>
          <a:r>
            <a:rPr lang="en-US" sz="2300" kern="1200" dirty="0" smtClean="0"/>
            <a:t>MOB!</a:t>
          </a:r>
          <a:endParaRPr lang="en-US" sz="2300" kern="1200" dirty="0"/>
        </a:p>
      </dsp:txBody>
      <dsp:txXfrm rot="5400000">
        <a:off x="2808833" y="905192"/>
        <a:ext cx="2611933" cy="2715577"/>
      </dsp:txXfrm>
    </dsp:sp>
    <dsp:sp modelId="{F641FDF3-1334-438E-963F-BB708F32F810}">
      <dsp:nvSpPr>
        <dsp:cNvPr id="0" name=""/>
        <dsp:cNvSpPr/>
      </dsp:nvSpPr>
      <dsp:spPr>
        <a:xfrm rot="16200000">
          <a:off x="4659647" y="957014"/>
          <a:ext cx="4525963" cy="26119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89286" bIns="0" numCol="1" spcCol="1270" anchor="ctr" anchorCtr="0">
          <a:noAutofit/>
        </a:bodyPr>
        <a:lstStyle/>
        <a:p>
          <a:pPr lvl="0" algn="ctr" defTabSz="1333500">
            <a:lnSpc>
              <a:spcPct val="90000"/>
            </a:lnSpc>
            <a:spcBef>
              <a:spcPct val="0"/>
            </a:spcBef>
            <a:spcAft>
              <a:spcPct val="35000"/>
            </a:spcAft>
          </a:pPr>
          <a:r>
            <a:rPr lang="en-US" sz="3000" kern="1200" dirty="0" smtClean="0"/>
            <a:t>Integration</a:t>
          </a:r>
        </a:p>
        <a:p>
          <a:pPr lvl="0" algn="ctr" defTabSz="1333500">
            <a:lnSpc>
              <a:spcPct val="90000"/>
            </a:lnSpc>
            <a:spcBef>
              <a:spcPct val="0"/>
            </a:spcBef>
            <a:spcAft>
              <a:spcPct val="35000"/>
            </a:spcAft>
          </a:pPr>
          <a:r>
            <a:rPr lang="en-US" sz="3000" kern="1200" dirty="0" smtClean="0"/>
            <a:t>Unsuccessful</a:t>
          </a:r>
          <a:endParaRPr lang="en-US" sz="3000" kern="1200" dirty="0"/>
        </a:p>
      </dsp:txBody>
      <dsp:txXfrm rot="5400000">
        <a:off x="5616662" y="905192"/>
        <a:ext cx="2611933" cy="271557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F72B7-CDDC-471C-9BDF-2D1EBC8CF017}" type="datetimeFigureOut">
              <a:rPr lang="en-US" smtClean="0"/>
              <a:t>4/16/2012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A1F8D4-361B-4A88-BF84-373160863937}" type="slidenum">
              <a:rPr lang="en-US" smtClean="0"/>
              <a:t>‹#›</a:t>
            </a:fld>
            <a:endParaRPr lang="en-US"/>
          </a:p>
        </p:txBody>
      </p:sp>
    </p:spTree>
    <p:extLst>
      <p:ext uri="{BB962C8B-B14F-4D97-AF65-F5344CB8AC3E}">
        <p14:creationId xmlns:p14="http://schemas.microsoft.com/office/powerpoint/2010/main" val="244249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a:t>
            </a:r>
            <a:endParaRPr lang="en-US" dirty="0"/>
          </a:p>
        </p:txBody>
      </p:sp>
      <p:sp>
        <p:nvSpPr>
          <p:cNvPr id="4" name="Slide Number Placeholder 3"/>
          <p:cNvSpPr>
            <a:spLocks noGrp="1"/>
          </p:cNvSpPr>
          <p:nvPr>
            <p:ph type="sldNum" sz="quarter" idx="10"/>
          </p:nvPr>
        </p:nvSpPr>
        <p:spPr/>
        <p:txBody>
          <a:bodyPr/>
          <a:lstStyle/>
          <a:p>
            <a:fld id="{FCA1F8D4-361B-4A88-BF84-373160863937}" type="slidenum">
              <a:rPr lang="en-US" smtClean="0"/>
              <a:t>14</a:t>
            </a:fld>
            <a:endParaRPr lang="en-US"/>
          </a:p>
        </p:txBody>
      </p:sp>
    </p:spTree>
    <p:extLst>
      <p:ext uri="{BB962C8B-B14F-4D97-AF65-F5344CB8AC3E}">
        <p14:creationId xmlns:p14="http://schemas.microsoft.com/office/powerpoint/2010/main" val="194535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D65260-6B0E-47C5-B988-EFEC2F8A3057}"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2AD20-FAEF-4A32-A97A-866F2246058E}" type="slidenum">
              <a:rPr lang="en-US" smtClean="0"/>
              <a:t>‹#›</a:t>
            </a:fld>
            <a:endParaRPr lang="en-US"/>
          </a:p>
        </p:txBody>
      </p:sp>
    </p:spTree>
    <p:extLst>
      <p:ext uri="{BB962C8B-B14F-4D97-AF65-F5344CB8AC3E}">
        <p14:creationId xmlns:p14="http://schemas.microsoft.com/office/powerpoint/2010/main" val="236514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65260-6B0E-47C5-B988-EFEC2F8A3057}"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2AD20-FAEF-4A32-A97A-866F2246058E}" type="slidenum">
              <a:rPr lang="en-US" smtClean="0"/>
              <a:t>‹#›</a:t>
            </a:fld>
            <a:endParaRPr lang="en-US"/>
          </a:p>
        </p:txBody>
      </p:sp>
    </p:spTree>
    <p:extLst>
      <p:ext uri="{BB962C8B-B14F-4D97-AF65-F5344CB8AC3E}">
        <p14:creationId xmlns:p14="http://schemas.microsoft.com/office/powerpoint/2010/main" val="246795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65260-6B0E-47C5-B988-EFEC2F8A3057}"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2AD20-FAEF-4A32-A97A-866F2246058E}" type="slidenum">
              <a:rPr lang="en-US" smtClean="0"/>
              <a:t>‹#›</a:t>
            </a:fld>
            <a:endParaRPr lang="en-US"/>
          </a:p>
        </p:txBody>
      </p:sp>
    </p:spTree>
    <p:extLst>
      <p:ext uri="{BB962C8B-B14F-4D97-AF65-F5344CB8AC3E}">
        <p14:creationId xmlns:p14="http://schemas.microsoft.com/office/powerpoint/2010/main" val="301491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65260-6B0E-47C5-B988-EFEC2F8A3057}"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2AD20-FAEF-4A32-A97A-866F2246058E}" type="slidenum">
              <a:rPr lang="en-US" smtClean="0"/>
              <a:t>‹#›</a:t>
            </a:fld>
            <a:endParaRPr lang="en-US"/>
          </a:p>
        </p:txBody>
      </p:sp>
    </p:spTree>
    <p:extLst>
      <p:ext uri="{BB962C8B-B14F-4D97-AF65-F5344CB8AC3E}">
        <p14:creationId xmlns:p14="http://schemas.microsoft.com/office/powerpoint/2010/main" val="31950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D65260-6B0E-47C5-B988-EFEC2F8A3057}"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2AD20-FAEF-4A32-A97A-866F2246058E}" type="slidenum">
              <a:rPr lang="en-US" smtClean="0"/>
              <a:t>‹#›</a:t>
            </a:fld>
            <a:endParaRPr lang="en-US"/>
          </a:p>
        </p:txBody>
      </p:sp>
    </p:spTree>
    <p:extLst>
      <p:ext uri="{BB962C8B-B14F-4D97-AF65-F5344CB8AC3E}">
        <p14:creationId xmlns:p14="http://schemas.microsoft.com/office/powerpoint/2010/main" val="178712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D65260-6B0E-47C5-B988-EFEC2F8A3057}"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2AD20-FAEF-4A32-A97A-866F2246058E}" type="slidenum">
              <a:rPr lang="en-US" smtClean="0"/>
              <a:t>‹#›</a:t>
            </a:fld>
            <a:endParaRPr lang="en-US"/>
          </a:p>
        </p:txBody>
      </p:sp>
    </p:spTree>
    <p:extLst>
      <p:ext uri="{BB962C8B-B14F-4D97-AF65-F5344CB8AC3E}">
        <p14:creationId xmlns:p14="http://schemas.microsoft.com/office/powerpoint/2010/main" val="58323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D65260-6B0E-47C5-B988-EFEC2F8A3057}" type="datetimeFigureOut">
              <a:rPr lang="en-US" smtClean="0"/>
              <a:t>4/16/2012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2AD20-FAEF-4A32-A97A-866F2246058E}" type="slidenum">
              <a:rPr lang="en-US" smtClean="0"/>
              <a:t>‹#›</a:t>
            </a:fld>
            <a:endParaRPr lang="en-US"/>
          </a:p>
        </p:txBody>
      </p:sp>
    </p:spTree>
    <p:extLst>
      <p:ext uri="{BB962C8B-B14F-4D97-AF65-F5344CB8AC3E}">
        <p14:creationId xmlns:p14="http://schemas.microsoft.com/office/powerpoint/2010/main" val="3759324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D65260-6B0E-47C5-B988-EFEC2F8A3057}" type="datetimeFigureOut">
              <a:rPr lang="en-US" smtClean="0"/>
              <a:t>4/16/2012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2AD20-FAEF-4A32-A97A-866F2246058E}" type="slidenum">
              <a:rPr lang="en-US" smtClean="0"/>
              <a:t>‹#›</a:t>
            </a:fld>
            <a:endParaRPr lang="en-US"/>
          </a:p>
        </p:txBody>
      </p:sp>
    </p:spTree>
    <p:extLst>
      <p:ext uri="{BB962C8B-B14F-4D97-AF65-F5344CB8AC3E}">
        <p14:creationId xmlns:p14="http://schemas.microsoft.com/office/powerpoint/2010/main" val="425110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65260-6B0E-47C5-B988-EFEC2F8A3057}" type="datetimeFigureOut">
              <a:rPr lang="en-US" smtClean="0"/>
              <a:t>4/16/2012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2AD20-FAEF-4A32-A97A-866F2246058E}" type="slidenum">
              <a:rPr lang="en-US" smtClean="0"/>
              <a:t>‹#›</a:t>
            </a:fld>
            <a:endParaRPr lang="en-US"/>
          </a:p>
        </p:txBody>
      </p:sp>
    </p:spTree>
    <p:extLst>
      <p:ext uri="{BB962C8B-B14F-4D97-AF65-F5344CB8AC3E}">
        <p14:creationId xmlns:p14="http://schemas.microsoft.com/office/powerpoint/2010/main" val="175377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D65260-6B0E-47C5-B988-EFEC2F8A3057}"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2AD20-FAEF-4A32-A97A-866F2246058E}" type="slidenum">
              <a:rPr lang="en-US" smtClean="0"/>
              <a:t>‹#›</a:t>
            </a:fld>
            <a:endParaRPr lang="en-US"/>
          </a:p>
        </p:txBody>
      </p:sp>
    </p:spTree>
    <p:extLst>
      <p:ext uri="{BB962C8B-B14F-4D97-AF65-F5344CB8AC3E}">
        <p14:creationId xmlns:p14="http://schemas.microsoft.com/office/powerpoint/2010/main" val="149078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D65260-6B0E-47C5-B988-EFEC2F8A3057}"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2AD20-FAEF-4A32-A97A-866F2246058E}" type="slidenum">
              <a:rPr lang="en-US" smtClean="0"/>
              <a:t>‹#›</a:t>
            </a:fld>
            <a:endParaRPr lang="en-US"/>
          </a:p>
        </p:txBody>
      </p:sp>
    </p:spTree>
    <p:extLst>
      <p:ext uri="{BB962C8B-B14F-4D97-AF65-F5344CB8AC3E}">
        <p14:creationId xmlns:p14="http://schemas.microsoft.com/office/powerpoint/2010/main" val="3878018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65260-6B0E-47C5-B988-EFEC2F8A3057}" type="datetimeFigureOut">
              <a:rPr lang="en-US" smtClean="0"/>
              <a:t>4/16/2012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2AD20-FAEF-4A32-A97A-866F2246058E}" type="slidenum">
              <a:rPr lang="en-US" smtClean="0"/>
              <a:t>‹#›</a:t>
            </a:fld>
            <a:endParaRPr lang="en-US"/>
          </a:p>
        </p:txBody>
      </p:sp>
    </p:spTree>
    <p:extLst>
      <p:ext uri="{BB962C8B-B14F-4D97-AF65-F5344CB8AC3E}">
        <p14:creationId xmlns:p14="http://schemas.microsoft.com/office/powerpoint/2010/main" val="112934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digitalcollections.uark.edu/cdm4/item_viewer.php?CISOROOT=/Civilrights&amp;CISOPTR=383&amp;CISOBOX=1&amp;REC=2" TargetMode="External"/><Relationship Id="rId2" Type="http://schemas.openxmlformats.org/officeDocument/2006/relationships/slideLayout" Target="../slideLayouts/slideLayout5.xml"/><Relationship Id="rId1" Type="http://schemas.openxmlformats.org/officeDocument/2006/relationships/video" Target="http://www.youtube.com/v/HH-eC4LgZT4?version=3&amp;hl=en_US" TargetMode="Externa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hyperlink" Target="http://www.criticalpast.com/video/65675024012_Nine-from-Little-Rock_Jefferson-Thomas_Elizabeth-Eckford_students-in-a-circle-s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276600"/>
            <a:ext cx="7086600" cy="2743200"/>
          </a:xfrm>
        </p:spPr>
        <p:txBody>
          <a:bodyPr>
            <a:normAutofit fontScale="47500" lnSpcReduction="20000"/>
          </a:bodyPr>
          <a:lstStyle/>
          <a:p>
            <a:r>
              <a:rPr lang="en-US" sz="3800" dirty="0" smtClean="0"/>
              <a:t>Lauren Kovacs</a:t>
            </a:r>
          </a:p>
          <a:p>
            <a:r>
              <a:rPr lang="en-US" sz="3800" dirty="0" smtClean="0"/>
              <a:t>Social Studies</a:t>
            </a:r>
          </a:p>
          <a:p>
            <a:r>
              <a:rPr lang="en-US" sz="3800" dirty="0" smtClean="0"/>
              <a:t>Choices in Little Rock</a:t>
            </a:r>
          </a:p>
          <a:p>
            <a:r>
              <a:rPr lang="en-US" sz="2300" dirty="0"/>
              <a:t>SS-HS-1.2.2 Students will interpret the principles of limited government and evaluate how these principles protect individual rights and promote the common good</a:t>
            </a:r>
            <a:r>
              <a:rPr lang="en-US" sz="2300" dirty="0" smtClean="0"/>
              <a:t>.</a:t>
            </a:r>
          </a:p>
          <a:p>
            <a:r>
              <a:rPr lang="en-US" sz="2300" dirty="0"/>
              <a:t>SS-HS-5.1.1 Students will use a variety of tools (e.g., primary and secondary sources, data, artifacts) to analyze perceptions and perspectives (e.g., gender, race, region, ethnic group, nationality, age, economic status, religion, politics, geographic factors) of people and historical events in the modern world and United States History . </a:t>
            </a:r>
          </a:p>
          <a:p>
            <a:endParaRPr lang="en-US" dirty="0" smtClean="0"/>
          </a:p>
          <a:p>
            <a:r>
              <a:rPr lang="en-US" b="1" dirty="0" smtClean="0"/>
              <a:t>Learning Target: I can explain how the rights of an individual may at times be in conflict with the rights of others</a:t>
            </a:r>
            <a:endParaRPr lang="en-US" b="1" dirty="0"/>
          </a:p>
        </p:txBody>
      </p:sp>
      <p:sp>
        <p:nvSpPr>
          <p:cNvPr id="4" name="Rectangle 3"/>
          <p:cNvSpPr/>
          <p:nvPr/>
        </p:nvSpPr>
        <p:spPr>
          <a:xfrm>
            <a:off x="914400" y="1371600"/>
            <a:ext cx="7315200" cy="923330"/>
          </a:xfrm>
          <a:prstGeom prst="rect">
            <a:avLst/>
          </a:prstGeom>
          <a:noFill/>
        </p:spPr>
        <p:txBody>
          <a:bodyPr wrap="square" lIns="91440" tIns="45720" rIns="91440" bIns="45720">
            <a:spAutoFit/>
          </a:bodyPr>
          <a:lstStyle/>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The First Day of School</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755983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your caption say?</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Look at the photograph and come up with a caption…</a:t>
            </a:r>
            <a:endParaRPr lang="en-US" dirty="0"/>
          </a:p>
        </p:txBody>
      </p:sp>
      <p:sp>
        <p:nvSpPr>
          <p:cNvPr id="5" name="Text Placeholder 4"/>
          <p:cNvSpPr>
            <a:spLocks noGrp="1"/>
          </p:cNvSpPr>
          <p:nvPr>
            <p:ph type="body" sz="quarter" idx="3"/>
          </p:nvPr>
        </p:nvSpPr>
        <p:spPr/>
        <p:txBody>
          <a:bodyPr/>
          <a:lstStyle/>
          <a:p>
            <a:r>
              <a:rPr lang="en-US" dirty="0" smtClean="0"/>
              <a:t>Caption 2…</a:t>
            </a:r>
            <a:endParaRPr lang="en-US"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863887"/>
            <a:ext cx="4040188" cy="25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522912" y="2678906"/>
            <a:ext cx="22860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60393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277402" cy="5552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11759" y="5721474"/>
            <a:ext cx="746460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Arkansas National Guard</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937368" y="6488668"/>
            <a:ext cx="7239000" cy="215444"/>
          </a:xfrm>
          <a:prstGeom prst="rect">
            <a:avLst/>
          </a:prstGeom>
          <a:noFill/>
        </p:spPr>
        <p:txBody>
          <a:bodyPr wrap="square" rtlCol="0">
            <a:spAutoFit/>
          </a:bodyPr>
          <a:lstStyle/>
          <a:p>
            <a:r>
              <a:rPr lang="en-US" sz="800" dirty="0" smtClean="0"/>
              <a:t>http://www.vanityfair.com/politics/features/2007/09/littlerock200709</a:t>
            </a:r>
            <a:endParaRPr lang="en-US" sz="800" dirty="0"/>
          </a:p>
        </p:txBody>
      </p:sp>
    </p:spTree>
    <p:extLst>
      <p:ext uri="{BB962C8B-B14F-4D97-AF65-F5344CB8AC3E}">
        <p14:creationId xmlns:p14="http://schemas.microsoft.com/office/powerpoint/2010/main" val="402643771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33400"/>
          </a:xfrm>
        </p:spPr>
        <p:txBody>
          <a:bodyPr>
            <a:normAutofit fontScale="90000"/>
          </a:bodyPr>
          <a:lstStyle/>
          <a:p>
            <a:r>
              <a:rPr lang="en-US" dirty="0" smtClean="0"/>
              <a:t>Footage</a:t>
            </a:r>
            <a:endParaRPr lang="en-US" dirty="0"/>
          </a:p>
        </p:txBody>
      </p:sp>
      <p:sp>
        <p:nvSpPr>
          <p:cNvPr id="6" name="Content Placeholder 5"/>
          <p:cNvSpPr>
            <a:spLocks noGrp="1"/>
          </p:cNvSpPr>
          <p:nvPr>
            <p:ph sz="quarter" idx="4"/>
          </p:nvPr>
        </p:nvSpPr>
        <p:spPr>
          <a:xfrm>
            <a:off x="7924800" y="3810000"/>
            <a:ext cx="1219200" cy="609601"/>
          </a:xfrm>
        </p:spPr>
        <p:txBody>
          <a:bodyPr/>
          <a:lstStyle/>
          <a:p>
            <a:r>
              <a:rPr lang="en-US" u="sng" dirty="0" smtClean="0">
                <a:hlinkClick r:id="rId3"/>
              </a:rPr>
              <a:t>Help</a:t>
            </a:r>
            <a:r>
              <a:rPr lang="en-US" dirty="0" smtClean="0"/>
              <a:t> </a:t>
            </a:r>
            <a:endParaRPr lang="en-US" dirty="0"/>
          </a:p>
          <a:p>
            <a:endParaRPr lang="en-US" dirty="0"/>
          </a:p>
        </p:txBody>
      </p:sp>
      <p:pic>
        <p:nvPicPr>
          <p:cNvPr id="3" name="HH-eC4LgZT4?version=3&amp;hl=en_US"/>
          <p:cNvPicPr>
            <a:picLocks noRot="1" noChangeAspect="1"/>
          </p:cNvPicPr>
          <p:nvPr>
            <a:videoFile r:link="rId1"/>
          </p:nvPr>
        </p:nvPicPr>
        <p:blipFill>
          <a:blip r:embed="rId4"/>
          <a:stretch>
            <a:fillRect/>
          </a:stretch>
        </p:blipFill>
        <p:spPr>
          <a:xfrm>
            <a:off x="457200" y="1219200"/>
            <a:ext cx="3048000" cy="2286000"/>
          </a:xfrm>
          <a:prstGeom prst="rect">
            <a:avLst/>
          </a:prstGeom>
        </p:spPr>
      </p:pic>
      <p:pic>
        <p:nvPicPr>
          <p:cNvPr id="7" name="Content Placeholder 6"/>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3537098" y="901403"/>
            <a:ext cx="5666102" cy="3060997"/>
          </a:xfr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4256559"/>
            <a:ext cx="7934891" cy="2613846"/>
          </a:xfrm>
          <a:prstGeom prst="rect">
            <a:avLst/>
          </a:prstGeom>
        </p:spPr>
      </p:pic>
    </p:spTree>
    <p:extLst>
      <p:ext uri="{BB962C8B-B14F-4D97-AF65-F5344CB8AC3E}">
        <p14:creationId xmlns:p14="http://schemas.microsoft.com/office/powerpoint/2010/main" val="122696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 4 years later</a:t>
            </a:r>
            <a:endParaRPr lang="en-US" dirty="0"/>
          </a:p>
        </p:txBody>
      </p:sp>
      <p:sp>
        <p:nvSpPr>
          <p:cNvPr id="3" name="Content Placeholder 2"/>
          <p:cNvSpPr>
            <a:spLocks noGrp="1"/>
          </p:cNvSpPr>
          <p:nvPr>
            <p:ph idx="1"/>
          </p:nvPr>
        </p:nvSpPr>
        <p:spPr/>
        <p:txBody>
          <a:bodyPr/>
          <a:lstStyle/>
          <a:p>
            <a:r>
              <a:rPr lang="en-US" dirty="0" smtClean="0">
                <a:hlinkClick r:id="rId2"/>
              </a:rPr>
              <a:t>http://www.criticalpast.com/video/65675024012_Nine-from-Little-Rock_Jefferson-Thomas_Elizabeth-Eckford_students-in-a-circle-sing</a:t>
            </a:r>
            <a:r>
              <a:rPr lang="en-US" dirty="0" smtClean="0"/>
              <a:t> </a:t>
            </a:r>
            <a:endParaRPr lang="en-US" dirty="0"/>
          </a:p>
        </p:txBody>
      </p:sp>
    </p:spTree>
    <p:extLst>
      <p:ext uri="{BB962C8B-B14F-4D97-AF65-F5344CB8AC3E}">
        <p14:creationId xmlns:p14="http://schemas.microsoft.com/office/powerpoint/2010/main" val="3758940427"/>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of Central High School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57780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061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a:t>
            </a:r>
            <a:endParaRPr lang="en-US" dirty="0"/>
          </a:p>
        </p:txBody>
      </p:sp>
      <p:sp>
        <p:nvSpPr>
          <p:cNvPr id="3" name="Content Placeholder 2"/>
          <p:cNvSpPr>
            <a:spLocks noGrp="1"/>
          </p:cNvSpPr>
          <p:nvPr>
            <p:ph idx="1"/>
          </p:nvPr>
        </p:nvSpPr>
        <p:spPr/>
        <p:txBody>
          <a:bodyPr>
            <a:normAutofit fontScale="47500" lnSpcReduction="20000"/>
          </a:bodyPr>
          <a:lstStyle/>
          <a:p>
            <a:r>
              <a:rPr lang="en-US" dirty="0"/>
              <a:t>How can the rights of an individual may at times be in conflict with the rights of others? </a:t>
            </a:r>
            <a:endParaRPr lang="en-US" dirty="0" smtClean="0"/>
          </a:p>
          <a:p>
            <a:endParaRPr lang="en-US" dirty="0"/>
          </a:p>
          <a:p>
            <a:r>
              <a:rPr lang="en-US" dirty="0" smtClean="0"/>
              <a:t>Marcia </a:t>
            </a:r>
            <a:r>
              <a:rPr lang="en-US" dirty="0"/>
              <a:t>Webb, a white student at Central </a:t>
            </a:r>
            <a:br>
              <a:rPr lang="en-US" dirty="0"/>
            </a:br>
            <a:r>
              <a:rPr lang="en-US" dirty="0"/>
              <a:t>High and a bystander on September 4, 1957, later reflected on her choices that morning: </a:t>
            </a:r>
          </a:p>
          <a:p>
            <a:pPr marL="0" indent="0">
              <a:buNone/>
            </a:pPr>
            <a:r>
              <a:rPr lang="en-US" i="1" dirty="0"/>
              <a:t> </a:t>
            </a:r>
            <a:r>
              <a:rPr lang="en-US" dirty="0" smtClean="0"/>
              <a:t>	</a:t>
            </a:r>
            <a:r>
              <a:rPr lang="en-US" i="1" dirty="0" smtClean="0"/>
              <a:t>I </a:t>
            </a:r>
            <a:r>
              <a:rPr lang="en-US" i="1" dirty="0"/>
              <a:t>remember the picture in the newspaper of Elizabeth </a:t>
            </a:r>
            <a:r>
              <a:rPr lang="en-US" i="1" dirty="0" err="1"/>
              <a:t>Eckford</a:t>
            </a:r>
            <a:r>
              <a:rPr lang="en-US" i="1" dirty="0"/>
              <a:t> with the jeering </a:t>
            </a:r>
            <a:endParaRPr lang="en-US" dirty="0"/>
          </a:p>
          <a:p>
            <a:pPr marL="0" indent="0">
              <a:buNone/>
            </a:pPr>
            <a:r>
              <a:rPr lang="en-US" i="1" dirty="0"/>
              <a:t>	</a:t>
            </a:r>
            <a:r>
              <a:rPr lang="en-US" i="1" dirty="0" smtClean="0"/>
              <a:t>white </a:t>
            </a:r>
            <a:r>
              <a:rPr lang="en-US" i="1" dirty="0"/>
              <a:t>faces behind her. And at that moment I thought, Marcie, you were there </a:t>
            </a:r>
            <a:endParaRPr lang="en-US" dirty="0"/>
          </a:p>
          <a:p>
            <a:pPr marL="0" indent="0">
              <a:buNone/>
            </a:pPr>
            <a:r>
              <a:rPr lang="en-US" i="1" dirty="0" smtClean="0"/>
              <a:t>	and </a:t>
            </a:r>
            <a:r>
              <a:rPr lang="en-US" i="1" dirty="0"/>
              <a:t>you never once thought about what was going on with Elizabeth </a:t>
            </a:r>
            <a:r>
              <a:rPr lang="en-US" i="1" dirty="0" err="1"/>
              <a:t>Eckford</a:t>
            </a:r>
            <a:r>
              <a:rPr lang="en-US" i="1" dirty="0"/>
              <a:t>. You </a:t>
            </a:r>
            <a:br>
              <a:rPr lang="en-US" i="1" dirty="0"/>
            </a:br>
            <a:r>
              <a:rPr lang="en-US" i="1" dirty="0" smtClean="0"/>
              <a:t>	were </a:t>
            </a:r>
            <a:r>
              <a:rPr lang="en-US" i="1" dirty="0"/>
              <a:t>glad there weren’t any violent demonstrations; you were glad no one was hurt </a:t>
            </a:r>
            <a:br>
              <a:rPr lang="en-US" i="1" dirty="0"/>
            </a:br>
            <a:r>
              <a:rPr lang="en-US" i="1" dirty="0" smtClean="0"/>
              <a:t>	physically</a:t>
            </a:r>
            <a:r>
              <a:rPr lang="en-US" i="1" dirty="0"/>
              <a:t>. But then I realized what hurt can come from words, from silence even, </a:t>
            </a:r>
            <a:br>
              <a:rPr lang="en-US" i="1" dirty="0"/>
            </a:br>
            <a:r>
              <a:rPr lang="en-US" i="1" dirty="0" smtClean="0"/>
              <a:t>	from </a:t>
            </a:r>
            <a:r>
              <a:rPr lang="en-US" i="1" dirty="0"/>
              <a:t>just being ignored. And when I think about it now, I think about it with </a:t>
            </a:r>
            <a:br>
              <a:rPr lang="en-US" i="1" dirty="0"/>
            </a:br>
            <a:r>
              <a:rPr lang="en-US" i="1" dirty="0" smtClean="0"/>
              <a:t>	regret</a:t>
            </a:r>
            <a:r>
              <a:rPr lang="en-US" i="1" dirty="0"/>
              <a:t>. I’m sorry to say now looking back that what was happening didn’t have more </a:t>
            </a:r>
            <a:br>
              <a:rPr lang="en-US" i="1" dirty="0"/>
            </a:br>
            <a:r>
              <a:rPr lang="en-US" i="1" dirty="0" smtClean="0"/>
              <a:t>	significance </a:t>
            </a:r>
            <a:r>
              <a:rPr lang="en-US" i="1" dirty="0"/>
              <a:t>and I didn’t take more of an active role. But I was interested in the </a:t>
            </a:r>
            <a:br>
              <a:rPr lang="en-US" i="1" dirty="0"/>
            </a:br>
            <a:r>
              <a:rPr lang="en-US" i="1" dirty="0" smtClean="0"/>
              <a:t>	things </a:t>
            </a:r>
            <a:r>
              <a:rPr lang="en-US" i="1" dirty="0"/>
              <a:t>that most kids </a:t>
            </a:r>
            <a:r>
              <a:rPr lang="en-US" i="1" dirty="0" smtClean="0"/>
              <a:t>are.</a:t>
            </a:r>
            <a:endParaRPr lang="en-US" i="1" baseline="30000" dirty="0" smtClean="0"/>
          </a:p>
          <a:p>
            <a:pPr marL="0" indent="0">
              <a:buNone/>
            </a:pPr>
            <a:endParaRPr lang="en-US" dirty="0"/>
          </a:p>
          <a:p>
            <a:r>
              <a:rPr lang="en-US" dirty="0"/>
              <a:t>What </a:t>
            </a:r>
            <a:r>
              <a:rPr lang="en-US" dirty="0" smtClean="0"/>
              <a:t>is the end result of names </a:t>
            </a:r>
            <a:r>
              <a:rPr lang="en-US" dirty="0"/>
              <a:t>and labels, the silence of neighbors or classmates, or “just being ignored”? </a:t>
            </a:r>
            <a:endParaRPr lang="en-US" dirty="0" smtClean="0"/>
          </a:p>
          <a:p>
            <a:r>
              <a:rPr lang="en-US" dirty="0" smtClean="0"/>
              <a:t>How </a:t>
            </a:r>
            <a:r>
              <a:rPr lang="en-US" dirty="0"/>
              <a:t>might the situation at Central High School have been different if Marcia Webb and other white students had regarded </a:t>
            </a:r>
            <a:r>
              <a:rPr lang="en-US" dirty="0" err="1"/>
              <a:t>Eckford</a:t>
            </a:r>
            <a:r>
              <a:rPr lang="en-US" dirty="0"/>
              <a:t> and other African American students as “kids” much like themselves</a:t>
            </a:r>
            <a:r>
              <a:rPr lang="en-US" dirty="0" smtClean="0"/>
              <a:t>?</a:t>
            </a:r>
          </a:p>
        </p:txBody>
      </p:sp>
    </p:spTree>
    <p:extLst>
      <p:ext uri="{BB962C8B-B14F-4D97-AF65-F5344CB8AC3E}">
        <p14:creationId xmlns:p14="http://schemas.microsoft.com/office/powerpoint/2010/main" val="252228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ircle(in)">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What is a mob? How is it different from a gathering or a crowd?</a:t>
            </a:r>
          </a:p>
          <a:p>
            <a:r>
              <a:rPr lang="en-US" dirty="0" err="1" smtClean="0"/>
              <a:t>Perlesta</a:t>
            </a:r>
            <a:r>
              <a:rPr lang="en-US" dirty="0" smtClean="0"/>
              <a:t> Hollingsworth is an African American who lived near Central High 	in 1957. </a:t>
            </a:r>
          </a:p>
          <a:p>
            <a:r>
              <a:rPr lang="en-US" dirty="0" smtClean="0"/>
              <a:t>In 1997, he told a reporter, “The shocking thing to me in 1957 was </a:t>
            </a:r>
            <a:br>
              <a:rPr lang="en-US" dirty="0" smtClean="0"/>
            </a:br>
            <a:r>
              <a:rPr lang="en-US" dirty="0" smtClean="0"/>
              <a:t>the number of whites who didn’t participate in the aggression, who wouldn’t do anything but look. Neighbors would express dismay, but wouldn’t do anything, wouldn’t speak out against it, would go ahead and close their doors to it.”</a:t>
            </a:r>
          </a:p>
          <a:p>
            <a:endParaRPr lang="en-US" dirty="0" smtClean="0"/>
          </a:p>
          <a:p>
            <a:r>
              <a:rPr lang="en-US" dirty="0" smtClean="0"/>
              <a:t>Predict what will happen to Elizabeth and the rest of the Little Rock Nine.</a:t>
            </a:r>
          </a:p>
          <a:p>
            <a:endParaRPr lang="en-US" dirty="0"/>
          </a:p>
        </p:txBody>
      </p:sp>
    </p:spTree>
    <p:extLst>
      <p:ext uri="{BB962C8B-B14F-4D97-AF65-F5344CB8AC3E}">
        <p14:creationId xmlns:p14="http://schemas.microsoft.com/office/powerpoint/2010/main" val="218615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fontScale="90000"/>
          </a:bodyPr>
          <a:lstStyle/>
          <a:p>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The First Day of School</a:t>
            </a:r>
            <a:b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br>
            <a:endParaRPr lang="en-US" dirty="0"/>
          </a:p>
        </p:txBody>
      </p:sp>
      <p:sp>
        <p:nvSpPr>
          <p:cNvPr id="3" name="Content Placeholder 2"/>
          <p:cNvSpPr>
            <a:spLocks noGrp="1"/>
          </p:cNvSpPr>
          <p:nvPr>
            <p:ph idx="1"/>
          </p:nvPr>
        </p:nvSpPr>
        <p:spPr/>
        <p:txBody>
          <a:bodyPr/>
          <a:lstStyle/>
          <a:p>
            <a:r>
              <a:rPr lang="en-US" dirty="0" smtClean="0"/>
              <a:t>Recall </a:t>
            </a:r>
            <a:r>
              <a:rPr lang="en-US" dirty="0"/>
              <a:t>your first day at Fern Creek High School. </a:t>
            </a:r>
            <a:endParaRPr lang="en-US" dirty="0" smtClean="0"/>
          </a:p>
          <a:p>
            <a:r>
              <a:rPr lang="en-US" dirty="0" smtClean="0"/>
              <a:t>What </a:t>
            </a:r>
            <a:r>
              <a:rPr lang="en-US" dirty="0"/>
              <a:t>were your expectations? </a:t>
            </a:r>
            <a:endParaRPr lang="en-US" dirty="0" smtClean="0"/>
          </a:p>
          <a:p>
            <a:r>
              <a:rPr lang="en-US" dirty="0" smtClean="0"/>
              <a:t>What </a:t>
            </a:r>
            <a:r>
              <a:rPr lang="en-US" dirty="0"/>
              <a:t>were you excited about? What did you fear? </a:t>
            </a:r>
            <a:endParaRPr lang="en-US" dirty="0" smtClean="0"/>
          </a:p>
          <a:p>
            <a:r>
              <a:rPr lang="en-US" dirty="0" smtClean="0"/>
              <a:t>How </a:t>
            </a:r>
            <a:r>
              <a:rPr lang="en-US" dirty="0"/>
              <a:t>did you prepare for the day? </a:t>
            </a:r>
            <a:endParaRPr lang="en-US" dirty="0" smtClean="0"/>
          </a:p>
          <a:p>
            <a:r>
              <a:rPr lang="en-US" dirty="0" smtClean="0"/>
              <a:t>What </a:t>
            </a:r>
            <a:r>
              <a:rPr lang="en-US" dirty="0"/>
              <a:t>surprised you the most about your first day? </a:t>
            </a:r>
          </a:p>
          <a:p>
            <a:endParaRPr lang="en-US" dirty="0"/>
          </a:p>
        </p:txBody>
      </p:sp>
    </p:spTree>
    <p:extLst>
      <p:ext uri="{BB962C8B-B14F-4D97-AF65-F5344CB8AC3E}">
        <p14:creationId xmlns:p14="http://schemas.microsoft.com/office/powerpoint/2010/main" val="3511342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133600" y="1828800"/>
            <a:ext cx="4419600" cy="3139321"/>
          </a:xfrm>
          <a:prstGeom prst="rect">
            <a:avLst/>
          </a:prstGeom>
          <a:noFill/>
        </p:spPr>
        <p:txBody>
          <a:bodyPr wrap="square" rtlCol="0">
            <a:spAutoFit/>
          </a:bodyPr>
          <a:lstStyle/>
          <a:p>
            <a:pPr algn="ctr"/>
            <a:r>
              <a:rPr lang="en-US" dirty="0" smtClean="0">
                <a:solidFill>
                  <a:schemeClr val="bg1"/>
                </a:solidFill>
              </a:rPr>
              <a:t>This is where the students are going to share their ideas about the first day and make predictions about the first day for the Little Rock 9</a:t>
            </a:r>
          </a:p>
          <a:p>
            <a:pPr algn="ctr"/>
            <a:endParaRPr lang="en-US" dirty="0">
              <a:solidFill>
                <a:schemeClr val="bg1"/>
              </a:solidFill>
            </a:endParaRPr>
          </a:p>
          <a:p>
            <a:pPr algn="ctr"/>
            <a:r>
              <a:rPr lang="en-US" dirty="0" smtClean="0">
                <a:solidFill>
                  <a:schemeClr val="bg1"/>
                </a:solidFill>
              </a:rPr>
              <a:t>P.S. sometimes they think I am lying when I ask them to do a journal or quick write. I’m serious, I want to hear their expectations, excitements and fears! </a:t>
            </a:r>
          </a:p>
          <a:p>
            <a:pPr algn="ctr"/>
            <a:endParaRPr lang="en-US" dirty="0">
              <a:solidFill>
                <a:schemeClr val="bg1"/>
              </a:solidFill>
            </a:endParaRPr>
          </a:p>
          <a:p>
            <a:pPr algn="ctr"/>
            <a:r>
              <a:rPr lang="en-US" dirty="0" smtClean="0">
                <a:solidFill>
                  <a:schemeClr val="bg1"/>
                </a:solidFill>
              </a:rPr>
              <a:t>HELLO! What were those questions again?</a:t>
            </a:r>
            <a:endParaRPr lang="en-US" dirty="0">
              <a:solidFill>
                <a:schemeClr val="bg1"/>
              </a:solidFill>
            </a:endParaRPr>
          </a:p>
        </p:txBody>
      </p:sp>
    </p:spTree>
    <p:extLst>
      <p:ext uri="{BB962C8B-B14F-4D97-AF65-F5344CB8AC3E}">
        <p14:creationId xmlns:p14="http://schemas.microsoft.com/office/powerpoint/2010/main" val="79115900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15798825"/>
              </p:ext>
            </p:extLst>
          </p:nvPr>
        </p:nvGraphicFramePr>
        <p:xfrm>
          <a:off x="1333500" y="2057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90600" y="609600"/>
            <a:ext cx="6781800" cy="1938992"/>
          </a:xfrm>
          <a:prstGeom prst="rect">
            <a:avLst/>
          </a:prstGeom>
          <a:noFill/>
        </p:spPr>
        <p:txBody>
          <a:bodyPr wrap="square" rtlCol="0">
            <a:spAutoFit/>
          </a:bodyPr>
          <a:lstStyle/>
          <a:p>
            <a:r>
              <a:rPr lang="en-US" sz="2400" dirty="0" smtClean="0"/>
              <a:t>Integration Plan </a:t>
            </a:r>
          </a:p>
          <a:p>
            <a:r>
              <a:rPr lang="en-US" dirty="0"/>
              <a:t>	</a:t>
            </a:r>
            <a:r>
              <a:rPr lang="en-US" dirty="0" smtClean="0"/>
              <a:t>by</a:t>
            </a:r>
          </a:p>
          <a:p>
            <a:r>
              <a:rPr lang="en-US" dirty="0"/>
              <a:t>		</a:t>
            </a:r>
            <a:r>
              <a:rPr lang="en-US" sz="2400" dirty="0" smtClean="0"/>
              <a:t>Little Rock Arkansas School Board</a:t>
            </a:r>
          </a:p>
          <a:p>
            <a:r>
              <a:rPr lang="en-US" dirty="0"/>
              <a:t>	</a:t>
            </a:r>
            <a:r>
              <a:rPr lang="en-US" dirty="0" smtClean="0"/>
              <a:t>		Developed 1955</a:t>
            </a:r>
          </a:p>
          <a:p>
            <a:r>
              <a:rPr lang="en-US" dirty="0"/>
              <a:t>	</a:t>
            </a:r>
            <a:r>
              <a:rPr lang="en-US" dirty="0" smtClean="0"/>
              <a:t>			</a:t>
            </a:r>
            <a:r>
              <a:rPr lang="en-US" b="1" dirty="0" smtClean="0"/>
              <a:t>Enacted 1957</a:t>
            </a:r>
          </a:p>
          <a:p>
            <a:r>
              <a:rPr lang="en-US" dirty="0"/>
              <a:t>	</a:t>
            </a:r>
            <a:r>
              <a:rPr lang="en-US" dirty="0" smtClean="0"/>
              <a:t>		</a:t>
            </a:r>
            <a:endParaRPr lang="en-US" dirty="0"/>
          </a:p>
        </p:txBody>
      </p:sp>
    </p:spTree>
    <p:extLst>
      <p:ext uri="{BB962C8B-B14F-4D97-AF65-F5344CB8AC3E}">
        <p14:creationId xmlns:p14="http://schemas.microsoft.com/office/powerpoint/2010/main" val="28715767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Process for Central High</a:t>
            </a:r>
            <a:endParaRPr lang="en-US" dirty="0"/>
          </a:p>
        </p:txBody>
      </p:sp>
      <p:sp>
        <p:nvSpPr>
          <p:cNvPr id="3" name="Content Placeholder 2"/>
          <p:cNvSpPr>
            <a:spLocks noGrp="1"/>
          </p:cNvSpPr>
          <p:nvPr>
            <p:ph sz="half" idx="1"/>
          </p:nvPr>
        </p:nvSpPr>
        <p:spPr>
          <a:xfrm>
            <a:off x="341128" y="1625341"/>
            <a:ext cx="3621272" cy="4424622"/>
          </a:xfrm>
        </p:spPr>
        <p:txBody>
          <a:bodyPr>
            <a:normAutofit fontScale="25000" lnSpcReduction="20000"/>
          </a:bodyPr>
          <a:lstStyle/>
          <a:p>
            <a:endParaRPr lang="en-US" sz="7600" b="1" dirty="0" smtClean="0"/>
          </a:p>
          <a:p>
            <a:r>
              <a:rPr lang="en-US" sz="7600" b="1" dirty="0" smtClean="0"/>
              <a:t>Grades</a:t>
            </a:r>
            <a:endParaRPr lang="en-US" sz="7600" b="1" dirty="0"/>
          </a:p>
          <a:p>
            <a:r>
              <a:rPr lang="en-US" sz="7600" b="1" dirty="0" smtClean="0"/>
              <a:t>Sustain pressure of integration [minority in majority]</a:t>
            </a:r>
          </a:p>
          <a:p>
            <a:endParaRPr lang="en-US" sz="7600" b="1" dirty="0" smtClean="0"/>
          </a:p>
          <a:p>
            <a:endParaRPr lang="en-US" sz="8000" i="1" dirty="0" smtClean="0">
              <a:solidFill>
                <a:schemeClr val="accent1">
                  <a:lumMod val="75000"/>
                </a:schemeClr>
              </a:solidFill>
            </a:endParaRPr>
          </a:p>
          <a:p>
            <a:r>
              <a:rPr lang="en-US" sz="8000" i="1" dirty="0" smtClean="0">
                <a:solidFill>
                  <a:schemeClr val="accent1">
                    <a:lumMod val="75000"/>
                  </a:schemeClr>
                </a:solidFill>
              </a:rPr>
              <a:t>No sports</a:t>
            </a:r>
          </a:p>
          <a:p>
            <a:r>
              <a:rPr lang="en-US" sz="8000" i="1" dirty="0" smtClean="0">
                <a:solidFill>
                  <a:schemeClr val="accent1">
                    <a:lumMod val="75000"/>
                  </a:schemeClr>
                </a:solidFill>
              </a:rPr>
              <a:t>No extracurricular activities</a:t>
            </a:r>
          </a:p>
          <a:p>
            <a:r>
              <a:rPr lang="en-US" sz="8000" dirty="0" smtClean="0"/>
              <a:t>Who qualified?</a:t>
            </a:r>
          </a:p>
          <a:p>
            <a:r>
              <a:rPr lang="en-US" sz="8000" dirty="0" smtClean="0"/>
              <a:t>17 became 10 became 9</a:t>
            </a:r>
            <a:endParaRPr lang="en-US" sz="8000" dirty="0"/>
          </a:p>
        </p:txBody>
      </p:sp>
      <p:sp>
        <p:nvSpPr>
          <p:cNvPr id="4" name="Content Placeholder 3"/>
          <p:cNvSpPr>
            <a:spLocks noGrp="1"/>
          </p:cNvSpPr>
          <p:nvPr>
            <p:ph sz="half" idx="2"/>
          </p:nvPr>
        </p:nvSpPr>
        <p:spPr>
          <a:xfrm>
            <a:off x="4648200" y="4648200"/>
            <a:ext cx="4038600" cy="1477963"/>
          </a:xfrm>
        </p:spPr>
        <p:txBody>
          <a:bodyPr>
            <a:normAutofit fontScale="2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2000" dirty="0" smtClean="0"/>
              <a:t>http://www.google.com/imgres?q=little+rock+9&amp;hl=en&amp;client=firefox-a&amp;hs=0Ae&amp;sa=X&amp;rls=org.mozilla:en-US:official&amp;biw=1047&amp;bih=510&amp;tbm=isch&amp;prmd=imvns&amp;tbnid=n5Ni70GET-jyEM:&amp;imgrefurl=http://www.thenayshun.com/2010/09/07/civil-rights-hero-jefferson-thomas-from-the-little-rock-nine-passes-away&amp;docid=-r0f43hvpUE5cM&amp;imgurl=http://www.thenayshun.com/wp-content/uploads/2010/09/lr9.jpg&amp;w=500&amp;h=375&amp;ei=CpiLT9z4H4nugger9OzhCQ&amp;zoom=1&amp;iact=rc&amp;dur=749&amp;sig=116549848824089600323&amp;page=3&amp;tbnh=144&amp;tbnw=208&amp;start=23&amp;ndsp=12&amp;ved=1t:429,r:9,s:23,i:199&amp;tx=90&amp;ty=68</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007" y="1625341"/>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7345" y="1440675"/>
            <a:ext cx="4710136" cy="369332"/>
          </a:xfrm>
          <a:prstGeom prst="rect">
            <a:avLst/>
          </a:prstGeom>
          <a:solidFill>
            <a:schemeClr val="accent5">
              <a:lumMod val="75000"/>
            </a:schemeClr>
          </a:solidFill>
          <a:ln>
            <a:noFill/>
          </a:ln>
        </p:spPr>
        <p:txBody>
          <a:bodyPr wrap="none" lIns="91440" tIns="45720" rIns="91440" bIns="45720">
            <a:spAutoFit/>
          </a:bodyPr>
          <a:lstStyle/>
          <a:p>
            <a:pPr algn="ctr"/>
            <a:r>
              <a:rPr lang="en-US" b="1" cap="none" spc="0" dirty="0" smtClean="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rPr>
              <a:t>What was the application process for students?</a:t>
            </a:r>
            <a:endParaRPr lang="en-US" b="1" cap="none" spc="0"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endParaRPr>
          </a:p>
        </p:txBody>
      </p:sp>
      <p:sp>
        <p:nvSpPr>
          <p:cNvPr id="6" name="Rectangle 5"/>
          <p:cNvSpPr/>
          <p:nvPr/>
        </p:nvSpPr>
        <p:spPr>
          <a:xfrm>
            <a:off x="8860" y="2875915"/>
            <a:ext cx="4798621"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i="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Were there any other qualifications?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21255046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Expected?</a:t>
            </a:r>
            <a:endParaRPr lang="en-US" dirty="0"/>
          </a:p>
        </p:txBody>
      </p:sp>
      <p:sp>
        <p:nvSpPr>
          <p:cNvPr id="5" name="Content Placeholder 4"/>
          <p:cNvSpPr>
            <a:spLocks noGrp="1"/>
          </p:cNvSpPr>
          <p:nvPr>
            <p:ph idx="1"/>
          </p:nvPr>
        </p:nvSpPr>
        <p:spPr/>
        <p:txBody>
          <a:bodyPr>
            <a:normAutofit/>
          </a:bodyPr>
          <a:lstStyle/>
          <a:p>
            <a:r>
              <a:rPr lang="en-US" dirty="0" smtClean="0"/>
              <a:t>NO!</a:t>
            </a:r>
          </a:p>
          <a:p>
            <a:r>
              <a:rPr lang="en-US" dirty="0" smtClean="0"/>
              <a:t>Fort Smith, Arkansas Schools </a:t>
            </a:r>
            <a:endParaRPr lang="en-US" dirty="0" smtClean="0"/>
          </a:p>
          <a:p>
            <a:r>
              <a:rPr lang="en-US" dirty="0" smtClean="0"/>
              <a:t>Library </a:t>
            </a:r>
          </a:p>
          <a:p>
            <a:r>
              <a:rPr lang="en-US" dirty="0" smtClean="0"/>
              <a:t>Buses</a:t>
            </a:r>
            <a:endParaRPr lang="en-US" dirty="0"/>
          </a:p>
          <a:p>
            <a:endParaRPr lang="en-US" dirty="0" smtClean="0"/>
          </a:p>
          <a:p>
            <a:endParaRPr lang="en-US" dirty="0" smtClean="0"/>
          </a:p>
          <a:p>
            <a:r>
              <a:rPr lang="en-US" dirty="0" smtClean="0"/>
              <a:t>Medical school/law school- Blacks Allowed!</a:t>
            </a:r>
          </a:p>
          <a:p>
            <a:pPr lvl="6"/>
            <a:r>
              <a:rPr lang="en-US" sz="800" dirty="0" smtClean="0"/>
              <a:t>Steve </a:t>
            </a:r>
            <a:r>
              <a:rPr lang="en-US" sz="800" dirty="0" err="1" smtClean="0"/>
              <a:t>Fayer</a:t>
            </a:r>
            <a:r>
              <a:rPr lang="en-US" sz="800" dirty="0" smtClean="0"/>
              <a:t>. Vintage, 1990, 39. </a:t>
            </a:r>
          </a:p>
          <a:p>
            <a:pPr lvl="6"/>
            <a:endParaRPr lang="en-US" sz="800" dirty="0"/>
          </a:p>
        </p:txBody>
      </p:sp>
      <p:pic>
        <p:nvPicPr>
          <p:cNvPr id="4098" name="Picture 2" descr="C:\Users\lo\AppData\Local\Microsoft\Windows\Temporary Internet Files\Content.IE5\L7A0PSRR\MP9004394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743200"/>
            <a:ext cx="1488346" cy="99364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lo\AppData\Local\Microsoft\Windows\Temporary Internet Files\Content.IE5\3C0WX8QQ\MP9004394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3146" y="2773326"/>
            <a:ext cx="15305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lo\AppData\Local\Microsoft\Windows\Temporary Internet Files\Content.IE5\JK7R6IEP\MP90039881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990600"/>
            <a:ext cx="146685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lo\AppData\Local\Microsoft\Windows\Temporary Internet Files\Content.IE5\JK7R6IEP\MP90043297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3677" y="3944679"/>
            <a:ext cx="17145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99609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1000"/>
                                        <p:tgtEl>
                                          <p:spTgt spid="5">
                                            <p:txEl>
                                              <p:pRg st="7" end="7"/>
                                            </p:txEl>
                                          </p:spTgt>
                                        </p:tgtEl>
                                      </p:cBhvr>
                                    </p:animEffect>
                                    <p:anim calcmode="lin" valueType="num">
                                      <p:cBhvr>
                                        <p:cTn id="4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 the Unexpected</a:t>
            </a:r>
            <a:endParaRPr lang="en-US" dirty="0"/>
          </a:p>
        </p:txBody>
      </p:sp>
      <p:sp>
        <p:nvSpPr>
          <p:cNvPr id="3" name="Content Placeholder 2"/>
          <p:cNvSpPr>
            <a:spLocks noGrp="1"/>
          </p:cNvSpPr>
          <p:nvPr>
            <p:ph idx="1"/>
          </p:nvPr>
        </p:nvSpPr>
        <p:spPr/>
        <p:txBody>
          <a:bodyPr/>
          <a:lstStyle/>
          <a:p>
            <a:pPr algn="ctr"/>
            <a:r>
              <a:rPr lang="en-US" dirty="0" smtClean="0"/>
              <a:t>September 3, 1957</a:t>
            </a:r>
          </a:p>
          <a:p>
            <a:r>
              <a:rPr lang="en-US" dirty="0" smtClean="0"/>
              <a:t>“He said troops would be out in from of the school and they would bar our entrance to Central- for our protection as well as for the protection and tranquility of the city”</a:t>
            </a:r>
          </a:p>
          <a:p>
            <a:pPr marL="914400" lvl="2" indent="0">
              <a:buNone/>
            </a:pPr>
            <a:r>
              <a:rPr lang="en-US" dirty="0" smtClean="0"/>
              <a:t>- Ernest Green speaking of </a:t>
            </a:r>
            <a:r>
              <a:rPr lang="en-US" dirty="0" err="1" smtClean="0"/>
              <a:t>Orval</a:t>
            </a:r>
            <a:r>
              <a:rPr lang="en-US" dirty="0" smtClean="0"/>
              <a:t> </a:t>
            </a:r>
            <a:r>
              <a:rPr lang="en-US" dirty="0" err="1" smtClean="0"/>
              <a:t>Faubus’s</a:t>
            </a:r>
            <a:r>
              <a:rPr lang="en-US" dirty="0" smtClean="0"/>
              <a:t> TV announcement</a:t>
            </a:r>
            <a:endParaRPr lang="en-US" dirty="0"/>
          </a:p>
        </p:txBody>
      </p:sp>
    </p:spTree>
    <p:extLst>
      <p:ext uri="{BB962C8B-B14F-4D97-AF65-F5344CB8AC3E}">
        <p14:creationId xmlns:p14="http://schemas.microsoft.com/office/powerpoint/2010/main" val="177020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3">
                                            <p:txEl>
                                              <p:pRg st="1" end="1"/>
                                            </p:txEl>
                                          </p:spTgt>
                                        </p:tgtEl>
                                        <p:attrNameLst>
                                          <p:attrName>style.color</p:attrName>
                                        </p:attrNameLst>
                                      </p:cBhvr>
                                      <p:to>
                                        <a:schemeClr val="accent2"/>
                                      </p:to>
                                    </p:animClr>
                                    <p:animClr clrSpc="rgb" dir="cw">
                                      <p:cBhvr>
                                        <p:cTn id="14" dur="500" fill="hold"/>
                                        <p:tgtEl>
                                          <p:spTgt spid="3">
                                            <p:txEl>
                                              <p:pRg st="1" end="1"/>
                                            </p:txEl>
                                          </p:spTgt>
                                        </p:tgtEl>
                                        <p:attrNameLst>
                                          <p:attrName>fillcolor</p:attrName>
                                        </p:attrNameLst>
                                      </p:cBhvr>
                                      <p:to>
                                        <a:schemeClr val="accent2"/>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par>
                                <p:cTn id="17" presetID="19" presetClass="emph" presetSubtype="0" fill="hold" grpId="0" nodeType="withEffect">
                                  <p:stCondLst>
                                    <p:cond delay="0"/>
                                  </p:stCondLst>
                                  <p:childTnLst>
                                    <p:animClr clrSpc="rgb" dir="cw">
                                      <p:cBhvr override="childStyle">
                                        <p:cTn id="18" dur="500" fill="hold"/>
                                        <p:tgtEl>
                                          <p:spTgt spid="3">
                                            <p:txEl>
                                              <p:pRg st="2" end="2"/>
                                            </p:txEl>
                                          </p:spTgt>
                                        </p:tgtEl>
                                        <p:attrNameLst>
                                          <p:attrName>style.color</p:attrName>
                                        </p:attrNameLst>
                                      </p:cBhvr>
                                      <p:to>
                                        <a:schemeClr val="accent2"/>
                                      </p:to>
                                    </p:animClr>
                                    <p:animClr clrSpc="rgb" dir="cw">
                                      <p:cBhvr>
                                        <p:cTn id="19" dur="500" fill="hold"/>
                                        <p:tgtEl>
                                          <p:spTgt spid="3">
                                            <p:txEl>
                                              <p:pRg st="2" end="2"/>
                                            </p:txEl>
                                          </p:spTgt>
                                        </p:tgtEl>
                                        <p:attrNameLst>
                                          <p:attrName>fillcolor</p:attrName>
                                        </p:attrNameLst>
                                      </p:cBhvr>
                                      <p:to>
                                        <a:schemeClr val="accent2"/>
                                      </p:to>
                                    </p:animClr>
                                    <p:set>
                                      <p:cBhvr>
                                        <p:cTn id="20" dur="500" fill="hold"/>
                                        <p:tgtEl>
                                          <p:spTgt spid="3">
                                            <p:txEl>
                                              <p:pRg st="2" end="2"/>
                                            </p:txEl>
                                          </p:spTgt>
                                        </p:tgtEl>
                                        <p:attrNameLst>
                                          <p:attrName>fill.type</p:attrName>
                                        </p:attrNameLst>
                                      </p:cBhvr>
                                      <p:to>
                                        <p:strVal val="solid"/>
                                      </p:to>
                                    </p:set>
                                    <p:set>
                                      <p:cBhvr>
                                        <p:cTn id="21"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SUPREME COURT SAID INTEGRATE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Daisy Bates [President NAACP- Arkansas]</a:t>
            </a:r>
          </a:p>
          <a:p>
            <a:endParaRPr lang="en-US" dirty="0"/>
          </a:p>
          <a:p>
            <a:endParaRPr lang="en-US" dirty="0" smtClean="0"/>
          </a:p>
          <a:p>
            <a:endParaRPr lang="en-US" dirty="0" smtClean="0"/>
          </a:p>
          <a:p>
            <a:endParaRPr lang="en-US" dirty="0"/>
          </a:p>
          <a:p>
            <a:endParaRPr lang="en-US" dirty="0" smtClean="0"/>
          </a:p>
          <a:p>
            <a:r>
              <a:rPr lang="en-US" dirty="0" smtClean="0"/>
              <a:t>Little Rock 9 instructing </a:t>
            </a:r>
            <a:r>
              <a:rPr lang="en-US" b="1" dirty="0" smtClean="0"/>
              <a:t>meet together </a:t>
            </a:r>
            <a:r>
              <a:rPr lang="en-US" dirty="0" smtClean="0"/>
              <a:t>to go to school</a:t>
            </a:r>
          </a:p>
          <a:p>
            <a:endParaRPr lang="en-US" dirty="0" smtClean="0"/>
          </a:p>
          <a:p>
            <a:pPr marL="0" indent="0" algn="ctr">
              <a:buNone/>
            </a:pPr>
            <a:r>
              <a:rPr lang="en-US" i="1" dirty="0" smtClean="0"/>
              <a:t>Elizabeth </a:t>
            </a:r>
            <a:r>
              <a:rPr lang="en-US" i="1" dirty="0" err="1" smtClean="0"/>
              <a:t>Eckford</a:t>
            </a:r>
            <a:r>
              <a:rPr lang="en-US" i="1" dirty="0" smtClean="0"/>
              <a:t>, 15 years-old, has no phone</a:t>
            </a:r>
            <a:endParaRPr lang="en-US" i="1" dirty="0"/>
          </a:p>
        </p:txBody>
      </p:sp>
      <p:pic>
        <p:nvPicPr>
          <p:cNvPr id="5122" name="Picture 2" descr="C:\Users\lo\AppData\Local\Microsoft\Windows\Temporary Internet Files\Content.IE5\3C0WX8QQ\MC9004406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3561" y="2209800"/>
            <a:ext cx="1822450" cy="18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53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4BACC6"/>
                                        </p:clrVal>
                                      </p:to>
                                    </p:set>
                                    <p:set>
                                      <p:cBhvr>
                                        <p:cTn id="7" dur="500" fill="hold"/>
                                        <p:tgtEl>
                                          <p:spTgt spid="3">
                                            <p:txEl>
                                              <p:pRg st="0" end="0"/>
                                            </p:txEl>
                                          </p:spTgt>
                                        </p:tgtEl>
                                        <p:attrNameLst>
                                          <p:attrName>fillcolor</p:attrName>
                                        </p:attrNameLst>
                                      </p:cBhvr>
                                      <p:to>
                                        <p:clrVal>
                                          <a:srgbClr val="4BACC6"/>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3">
                                            <p:txEl>
                                              <p:pRg st="6" end="6"/>
                                            </p:txEl>
                                          </p:spTgt>
                                        </p:tgtEl>
                                        <p:attrNameLst>
                                          <p:attrName>style.color</p:attrName>
                                        </p:attrNameLst>
                                      </p:cBhvr>
                                      <p:to>
                                        <p:clrVal>
                                          <a:srgbClr val="4BACC6"/>
                                        </p:clrVal>
                                      </p:to>
                                    </p:set>
                                    <p:set>
                                      <p:cBhvr>
                                        <p:cTn id="13" dur="500" fill="hold"/>
                                        <p:tgtEl>
                                          <p:spTgt spid="3">
                                            <p:txEl>
                                              <p:pRg st="6" end="6"/>
                                            </p:txEl>
                                          </p:spTgt>
                                        </p:tgtEl>
                                        <p:attrNameLst>
                                          <p:attrName>fillcolor</p:attrName>
                                        </p:attrNameLst>
                                      </p:cBhvr>
                                      <p:to>
                                        <p:clrVal>
                                          <a:srgbClr val="4BACC6"/>
                                        </p:clrVal>
                                      </p:to>
                                    </p:set>
                                    <p:set>
                                      <p:cBhvr>
                                        <p:cTn id="14" dur="500" fill="hold"/>
                                        <p:tgtEl>
                                          <p:spTgt spid="3">
                                            <p:txEl>
                                              <p:pRg st="6" end="6"/>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0" nodeType="clickEffect">
                                  <p:stCondLst>
                                    <p:cond delay="0"/>
                                  </p:stCondLst>
                                  <p:iterate type="lt">
                                    <p:tmPct val="4000"/>
                                  </p:iterate>
                                  <p:childTnLst>
                                    <p:set>
                                      <p:cBhvr override="childStyle">
                                        <p:cTn id="18" dur="500" fill="hold"/>
                                        <p:tgtEl>
                                          <p:spTgt spid="3">
                                            <p:txEl>
                                              <p:pRg st="8" end="8"/>
                                            </p:txEl>
                                          </p:spTgt>
                                        </p:tgtEl>
                                        <p:attrNameLst>
                                          <p:attrName>style.color</p:attrName>
                                        </p:attrNameLst>
                                      </p:cBhvr>
                                      <p:to>
                                        <p:clrVal>
                                          <a:srgbClr val="4BACC6"/>
                                        </p:clrVal>
                                      </p:to>
                                    </p:set>
                                    <p:set>
                                      <p:cBhvr>
                                        <p:cTn id="19" dur="500" fill="hold"/>
                                        <p:tgtEl>
                                          <p:spTgt spid="3">
                                            <p:txEl>
                                              <p:pRg st="8" end="8"/>
                                            </p:txEl>
                                          </p:spTgt>
                                        </p:tgtEl>
                                        <p:attrNameLst>
                                          <p:attrName>fillcolor</p:attrName>
                                        </p:attrNameLst>
                                      </p:cBhvr>
                                      <p:to>
                                        <p:clrVal>
                                          <a:srgbClr val="4BACC6"/>
                                        </p:clrVal>
                                      </p:to>
                                    </p:set>
                                    <p:set>
                                      <p:cBhvr>
                                        <p:cTn id="20" dur="500" fill="hold"/>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4, 1957</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875"/>
            <a:ext cx="6161401"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455" y="1666875"/>
            <a:ext cx="30480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6096000"/>
            <a:ext cx="8382000" cy="381000"/>
          </a:xfrm>
          <a:prstGeom prst="rect">
            <a:avLst/>
          </a:prstGeom>
          <a:noFill/>
        </p:spPr>
        <p:txBody>
          <a:bodyPr wrap="square" rtlCol="0">
            <a:spAutoFit/>
          </a:bodyPr>
          <a:lstStyle/>
          <a:p>
            <a:r>
              <a:rPr lang="en-US" dirty="0" smtClean="0"/>
              <a:t>http://www.vanityfair.com/politics/features/2007/09/littlerock200709</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19275"/>
            <a:ext cx="6161401"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57759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556</Words>
  <Application>Microsoft Office PowerPoint</Application>
  <PresentationFormat>On-screen Show (4:3)</PresentationFormat>
  <Paragraphs>116</Paragraphs>
  <Slides>16</Slides>
  <Notes>1</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The First Day of School </vt:lpstr>
      <vt:lpstr>PowerPoint Presentation</vt:lpstr>
      <vt:lpstr>PowerPoint Presentation</vt:lpstr>
      <vt:lpstr>Application Process for Central High</vt:lpstr>
      <vt:lpstr>Trouble Expected?</vt:lpstr>
      <vt:lpstr>Expect the Unexpected</vt:lpstr>
      <vt:lpstr>The SUPREME COURT SAID INTEGRATE</vt:lpstr>
      <vt:lpstr>September 4, 1957</vt:lpstr>
      <vt:lpstr>What does your caption say?</vt:lpstr>
      <vt:lpstr>PowerPoint Presentation</vt:lpstr>
      <vt:lpstr>Footage</vt:lpstr>
      <vt:lpstr>Elizabeth 4 years later</vt:lpstr>
      <vt:lpstr>Integration of Central High School</vt:lpstr>
      <vt:lpstr>Follow up</vt:lpstr>
      <vt:lpstr>Follow up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c:creator>
  <cp:lastModifiedBy>ius student</cp:lastModifiedBy>
  <cp:revision>18</cp:revision>
  <dcterms:created xsi:type="dcterms:W3CDTF">2012-04-15T17:05:11Z</dcterms:created>
  <dcterms:modified xsi:type="dcterms:W3CDTF">2012-04-16T21:41:00Z</dcterms:modified>
</cp:coreProperties>
</file>